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22"/>
  </p:notesMasterIdLst>
  <p:sldIdLst>
    <p:sldId id="256" r:id="rId2"/>
    <p:sldId id="977" r:id="rId3"/>
    <p:sldId id="974" r:id="rId4"/>
    <p:sldId id="352" r:id="rId5"/>
    <p:sldId id="1016" r:id="rId6"/>
    <p:sldId id="1007" r:id="rId7"/>
    <p:sldId id="1044" r:id="rId8"/>
    <p:sldId id="1046" r:id="rId9"/>
    <p:sldId id="1043" r:id="rId10"/>
    <p:sldId id="257" r:id="rId11"/>
    <p:sldId id="259" r:id="rId12"/>
    <p:sldId id="1047" r:id="rId13"/>
    <p:sldId id="269" r:id="rId14"/>
    <p:sldId id="260" r:id="rId15"/>
    <p:sldId id="270" r:id="rId16"/>
    <p:sldId id="267" r:id="rId17"/>
    <p:sldId id="271" r:id="rId18"/>
    <p:sldId id="272" r:id="rId19"/>
    <p:sldId id="1048" r:id="rId20"/>
    <p:sldId id="258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8E9"/>
    <a:srgbClr val="FF6B54"/>
    <a:srgbClr val="FFAA54"/>
    <a:srgbClr val="FFCC54"/>
    <a:srgbClr val="4FF080"/>
    <a:srgbClr val="617CEC"/>
    <a:srgbClr val="E90006"/>
    <a:srgbClr val="BDB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1" autoAdjust="0"/>
    <p:restoredTop sz="93605"/>
  </p:normalViewPr>
  <p:slideViewPr>
    <p:cSldViewPr snapToGrid="0">
      <p:cViewPr varScale="1">
        <p:scale>
          <a:sx n="100" d="100"/>
          <a:sy n="100" d="100"/>
        </p:scale>
        <p:origin x="184" y="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60D7-D23F-4C32-9513-FE0612E628DA}" type="datetimeFigureOut">
              <a:rPr lang="en-US" smtClean="0"/>
              <a:t>12/4/25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4325-EA24-4478-A390-CC920388BC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6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8D093-59EC-914A-A353-8793D63EF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4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B786E-377B-62D0-F67A-A70996C3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0CBB3-2145-2DB5-CF55-AD6764397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10681-07DC-E171-ACE4-0581B8159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from NB to NB - still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A5FB0-5C84-A155-496D-E142BE321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04EB-4943-0247-AC97-7B4D5E6253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199F6932-00EB-E2C4-575B-E63A39EA91ED}"/>
              </a:ext>
            </a:extLst>
          </p:cNvPr>
          <p:cNvSpPr>
            <a:spLocks noChangeAspect="1"/>
          </p:cNvSpPr>
          <p:nvPr userDrawn="1"/>
        </p:nvSpPr>
        <p:spPr>
          <a:xfrm>
            <a:off x="2754921" y="1773238"/>
            <a:ext cx="1828800" cy="1828800"/>
          </a:xfrm>
          <a:prstGeom prst="fram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2F33773-EC2C-1194-7E1F-58E669D99E1F}"/>
              </a:ext>
            </a:extLst>
          </p:cNvPr>
          <p:cNvSpPr>
            <a:spLocks noChangeAspect="1"/>
          </p:cNvSpPr>
          <p:nvPr/>
        </p:nvSpPr>
        <p:spPr>
          <a:xfrm>
            <a:off x="2754921" y="1773238"/>
            <a:ext cx="1828800" cy="1828800"/>
          </a:xfrm>
          <a:prstGeom prst="fram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4F7BA-C9F0-5322-A51D-7D15E1022E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46890" y="2458196"/>
            <a:ext cx="6963598" cy="2098990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F7C23-9AEF-9849-FD56-9589BF0F3F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6890" y="4586100"/>
            <a:ext cx="4782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A0CB9-E869-C311-9E05-070C014D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30" y="6081284"/>
            <a:ext cx="2457985" cy="71517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7D1F649-A315-F509-C79C-5E5688846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88DCD-70F1-AEC4-1CF3-95CA909A9BBB}"/>
              </a:ext>
            </a:extLst>
          </p:cNvPr>
          <p:cNvSpPr/>
          <p:nvPr/>
        </p:nvSpPr>
        <p:spPr>
          <a:xfrm>
            <a:off x="1" y="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C82FF-CB2D-17F3-F61E-1572C4C37957}"/>
              </a:ext>
            </a:extLst>
          </p:cNvPr>
          <p:cNvSpPr/>
          <p:nvPr/>
        </p:nvSpPr>
        <p:spPr>
          <a:xfrm>
            <a:off x="11051320" y="297180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924DEC1-D136-0FD4-561E-A06EE53E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76AE-521C-4A0B-A97E-434022891582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8AA389E-3303-E109-E4B2-93F61179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0BE827-6CA8-DF41-D9C3-CCAC788F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897E7-4798-7F71-C4BF-885AB660E0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30" y="6081284"/>
            <a:ext cx="2457985" cy="71517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B56CAD8-5732-69C7-2C9C-32AE07CCE4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873DCC-59A7-5323-F36A-96C1DC832289}"/>
              </a:ext>
            </a:extLst>
          </p:cNvPr>
          <p:cNvSpPr/>
          <p:nvPr userDrawn="1"/>
        </p:nvSpPr>
        <p:spPr>
          <a:xfrm>
            <a:off x="1" y="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78A4B-19F2-501D-94E0-F555B37AD049}"/>
              </a:ext>
            </a:extLst>
          </p:cNvPr>
          <p:cNvSpPr/>
          <p:nvPr userDrawn="1"/>
        </p:nvSpPr>
        <p:spPr>
          <a:xfrm>
            <a:off x="11051320" y="297180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5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5" grpId="0" animBg="1"/>
      <p:bldP spid="16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Ima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D1EB-B3E3-5257-0082-6573CBEAE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92608"/>
            <a:ext cx="10429448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1A76E-1375-E269-5FEA-D8B76872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550712"/>
            <a:ext cx="2743200" cy="365125"/>
          </a:xfrm>
        </p:spPr>
        <p:txBody>
          <a:bodyPr/>
          <a:lstStyle/>
          <a:p>
            <a:fld id="{8BDE0167-C68C-4470-A78F-080B4BE141F5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DA094-9D4C-085B-7A6F-74CBC845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55071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9FFA0-788E-7E05-AAC2-0275F17C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C96C7A0-538F-09A4-19B5-69996E06F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DF5582-32A7-0073-468C-647762C5B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399032"/>
            <a:ext cx="10427302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EFF161-7791-38BC-3350-A6C33B96C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6275" y="2381251"/>
            <a:ext cx="10839450" cy="3962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an icon below to insert a figure, image, or table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55720C5-5F67-E4A0-2776-0DF2F9FA9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540016-86BA-3210-60B8-980DEC15924E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26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6AF6-FC65-12E0-4036-BB5B0C80B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92608"/>
            <a:ext cx="9935305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10A82-E5B1-6911-DD79-06E25261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860359"/>
            <a:ext cx="2743200" cy="365125"/>
          </a:xfrm>
        </p:spPr>
        <p:txBody>
          <a:bodyPr/>
          <a:lstStyle/>
          <a:p>
            <a:fld id="{8B08C986-B026-4DC3-BAA1-685AB3D58911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5293-1099-811C-86EF-706EDD0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86035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056CB-926A-6034-CD9E-553CA64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7BBC88-D8BD-7293-9275-BFD048E8B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CC6052-3EDC-7234-94EB-48535E30C5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5" y="1399032"/>
            <a:ext cx="9935305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F2B5F67-67F2-3C4B-5A7E-AC8CD337BC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305719" y="2152078"/>
            <a:ext cx="9580562" cy="3783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an icon below to insert a figure, image, or table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D79DB19-B92E-992C-E4E9-2DCD0C23F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73763"/>
            <a:ext cx="2286000" cy="884237"/>
          </a:xfrm>
        </p:spPr>
        <p:txBody>
          <a:bodyPr>
            <a:noAutofit/>
          </a:bodyPr>
          <a:lstStyle>
            <a:lvl1pPr marL="228600" indent="-228600">
              <a:buFontTx/>
              <a:buBlip>
                <a:blip r:embed="rId4"/>
              </a:buBlip>
              <a:defRPr sz="1400"/>
            </a:lvl1pPr>
            <a:lvl2pPr marL="27432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a caption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C6A2FF2-7546-1BC4-567C-FD2CF2575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02000" y="5973763"/>
            <a:ext cx="2286000" cy="884237"/>
          </a:xfrm>
        </p:spPr>
        <p:txBody>
          <a:bodyPr>
            <a:noAutofit/>
          </a:bodyPr>
          <a:lstStyle>
            <a:lvl1pPr marL="228600" indent="-228600">
              <a:buFontTx/>
              <a:buBlip>
                <a:blip r:embed="rId4"/>
              </a:buBlip>
              <a:defRPr sz="1400"/>
            </a:lvl1pPr>
            <a:lvl2pPr marL="27432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a caption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3012E0-4920-E68F-7D78-1B301AEB39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000" y="5973763"/>
            <a:ext cx="2286000" cy="884237"/>
          </a:xfrm>
        </p:spPr>
        <p:txBody>
          <a:bodyPr>
            <a:noAutofit/>
          </a:bodyPr>
          <a:lstStyle>
            <a:lvl1pPr marL="228600" indent="-228600">
              <a:buFontTx/>
              <a:buBlip>
                <a:blip r:embed="rId4"/>
              </a:buBlip>
              <a:defRPr sz="1400"/>
            </a:lvl1pPr>
            <a:lvl2pPr marL="27432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a caption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27AAE45-8412-6F15-3453-BDDC3EC8AC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06000" y="5973763"/>
            <a:ext cx="2286000" cy="884237"/>
          </a:xfrm>
        </p:spPr>
        <p:txBody>
          <a:bodyPr>
            <a:noAutofit/>
          </a:bodyPr>
          <a:lstStyle>
            <a:lvl1pPr marL="228600" indent="-228600">
              <a:buFontTx/>
              <a:buBlip>
                <a:blip r:embed="rId4"/>
              </a:buBlip>
              <a:defRPr sz="1400"/>
            </a:lvl1pPr>
            <a:lvl2pPr marL="27432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a caption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481BF-64CB-561D-5C0C-D34E55AB2591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FB4410F-1DDF-CC97-EE97-59917E96C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52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288332-CE9A-A4E4-527C-C44A018C6C0A}"/>
              </a:ext>
            </a:extLst>
          </p:cNvPr>
          <p:cNvSpPr/>
          <p:nvPr/>
        </p:nvSpPr>
        <p:spPr>
          <a:xfrm flipV="1">
            <a:off x="0" y="4355184"/>
            <a:ext cx="12192000" cy="250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86659-47AE-E362-F63C-1D2C207C97D6}"/>
              </a:ext>
            </a:extLst>
          </p:cNvPr>
          <p:cNvSpPr/>
          <p:nvPr userDrawn="1"/>
        </p:nvSpPr>
        <p:spPr>
          <a:xfrm flipV="1">
            <a:off x="0" y="4355184"/>
            <a:ext cx="12192000" cy="250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F3E69FA2-FDCD-0D7C-E19E-953FB54811EC}"/>
              </a:ext>
            </a:extLst>
          </p:cNvPr>
          <p:cNvSpPr>
            <a:spLocks noChangeAspect="1"/>
          </p:cNvSpPr>
          <p:nvPr userDrawn="1"/>
        </p:nvSpPr>
        <p:spPr>
          <a:xfrm>
            <a:off x="639662" y="2454808"/>
            <a:ext cx="3379772" cy="4006228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21A753AC-09F1-91A7-D274-C73341BA46BF}"/>
              </a:ext>
            </a:extLst>
          </p:cNvPr>
          <p:cNvSpPr>
            <a:spLocks noChangeAspect="1"/>
          </p:cNvSpPr>
          <p:nvPr userDrawn="1"/>
        </p:nvSpPr>
        <p:spPr>
          <a:xfrm>
            <a:off x="4491839" y="2454808"/>
            <a:ext cx="3379772" cy="4006228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676897DA-8124-F555-721D-87936A0B3E23}"/>
              </a:ext>
            </a:extLst>
          </p:cNvPr>
          <p:cNvSpPr>
            <a:spLocks noChangeAspect="1"/>
          </p:cNvSpPr>
          <p:nvPr userDrawn="1"/>
        </p:nvSpPr>
        <p:spPr>
          <a:xfrm>
            <a:off x="8344016" y="2454808"/>
            <a:ext cx="3379772" cy="4006228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72327-30FB-2378-ACD5-4B4C3CE0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92608"/>
            <a:ext cx="10363347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E88A8-AE84-B2ED-C64F-EBB0F86B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057662"/>
            <a:ext cx="2743200" cy="365125"/>
          </a:xfrm>
        </p:spPr>
        <p:txBody>
          <a:bodyPr/>
          <a:lstStyle/>
          <a:p>
            <a:fld id="{1B673B7E-B3F7-4118-BBAA-705C23BB47B3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5F15D-5EA7-6BBC-BFB8-8614BED6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05766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5AF9-20E8-6937-35BF-CE1EC6FB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8AD274C-8ECE-BC5A-CC5C-49704D3DD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B5D3CA-7BFF-9800-0613-8C631EFE6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5" y="1399032"/>
            <a:ext cx="10363347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1CA4353A-18C1-CA54-4316-031760047DA0}"/>
              </a:ext>
            </a:extLst>
          </p:cNvPr>
          <p:cNvSpPr>
            <a:spLocks noChangeAspect="1"/>
          </p:cNvSpPr>
          <p:nvPr/>
        </p:nvSpPr>
        <p:spPr>
          <a:xfrm>
            <a:off x="639662" y="2454808"/>
            <a:ext cx="3379772" cy="4006228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3CD384B5-6FB7-0D18-22EF-8BDC34ADFC33}"/>
              </a:ext>
            </a:extLst>
          </p:cNvPr>
          <p:cNvSpPr>
            <a:spLocks noChangeAspect="1"/>
          </p:cNvSpPr>
          <p:nvPr/>
        </p:nvSpPr>
        <p:spPr>
          <a:xfrm>
            <a:off x="468270" y="2292301"/>
            <a:ext cx="3379772" cy="399586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C5F80056-FFB0-FDBA-7468-AB8FEA2227D9}"/>
              </a:ext>
            </a:extLst>
          </p:cNvPr>
          <p:cNvSpPr>
            <a:spLocks noChangeAspect="1"/>
          </p:cNvSpPr>
          <p:nvPr/>
        </p:nvSpPr>
        <p:spPr>
          <a:xfrm>
            <a:off x="4491839" y="2454808"/>
            <a:ext cx="3379772" cy="4006228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2EE19F4B-0A6B-85B8-330E-80DF0CEF168C}"/>
              </a:ext>
            </a:extLst>
          </p:cNvPr>
          <p:cNvSpPr>
            <a:spLocks noChangeAspect="1"/>
          </p:cNvSpPr>
          <p:nvPr/>
        </p:nvSpPr>
        <p:spPr>
          <a:xfrm>
            <a:off x="4320389" y="2292301"/>
            <a:ext cx="3379772" cy="399586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C4E42E2E-E5F8-085D-CE3B-9EB319EFE42E}"/>
              </a:ext>
            </a:extLst>
          </p:cNvPr>
          <p:cNvSpPr>
            <a:spLocks noChangeAspect="1"/>
          </p:cNvSpPr>
          <p:nvPr/>
        </p:nvSpPr>
        <p:spPr>
          <a:xfrm>
            <a:off x="8344016" y="2454808"/>
            <a:ext cx="3379772" cy="4006228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88F3D4EE-5C04-07F6-4ACA-B8E4BBA7BAEE}"/>
              </a:ext>
            </a:extLst>
          </p:cNvPr>
          <p:cNvSpPr>
            <a:spLocks noChangeAspect="1"/>
          </p:cNvSpPr>
          <p:nvPr/>
        </p:nvSpPr>
        <p:spPr>
          <a:xfrm>
            <a:off x="8172566" y="2292301"/>
            <a:ext cx="3379772" cy="399586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FB7AE37-80D1-DD2C-4C11-E6EC980A27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263" y="2641616"/>
            <a:ext cx="3379787" cy="32972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F719F80-16C6-4960-BAD5-A3CBC7E26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0381" y="2646250"/>
            <a:ext cx="3379787" cy="32972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D8CB9E-AF7E-2683-F38E-6594F29128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2558" y="2641616"/>
            <a:ext cx="3379787" cy="32972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D0A48D7-38D8-1B15-64A8-2E184A5FB9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3B7D32-5A9E-4799-13DC-0D5255A9363D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5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12" grpId="0" animBg="1"/>
      <p:bldP spid="14" grpId="0" animBg="1"/>
      <p:bldP spid="17" grpId="0" animBg="1"/>
      <p:bldP spid="19" grpId="0" animBg="1"/>
      <p:bldP spid="22" grpId="0" animBg="1"/>
      <p:bldP spid="24" grpId="0" animBg="1"/>
      <p:bldP spid="28" grpId="0" uiExpand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uiExpand="1">
        <p:tmplLst>
          <p:tmpl>
            <p:tnLst>
              <p:par>
                <p:cTn presetID="47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uiExpand="1">
        <p:tmplLst>
          <p:tmpl>
            <p:tnLst>
              <p:par>
                <p:cTn presetID="47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Brief Text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0CBF08-B81B-E2D0-BC49-67A10C7F63B8}"/>
              </a:ext>
            </a:extLst>
          </p:cNvPr>
          <p:cNvSpPr/>
          <p:nvPr/>
        </p:nvSpPr>
        <p:spPr>
          <a:xfrm flipV="1">
            <a:off x="0" y="4355184"/>
            <a:ext cx="12192000" cy="250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4F264-3640-45C0-706F-09F1E9EAA77D}"/>
              </a:ext>
            </a:extLst>
          </p:cNvPr>
          <p:cNvSpPr/>
          <p:nvPr userDrawn="1"/>
        </p:nvSpPr>
        <p:spPr>
          <a:xfrm flipV="1">
            <a:off x="0" y="4355184"/>
            <a:ext cx="12192000" cy="250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9E579-4186-E472-6688-85C77384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D548AE2D-8D46-5B2F-18F9-9706C124B463}"/>
              </a:ext>
            </a:extLst>
          </p:cNvPr>
          <p:cNvSpPr>
            <a:spLocks noChangeAspect="1"/>
          </p:cNvSpPr>
          <p:nvPr userDrawn="1"/>
        </p:nvSpPr>
        <p:spPr>
          <a:xfrm>
            <a:off x="747242" y="2392413"/>
            <a:ext cx="3379772" cy="19501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4FFA1633-F195-9695-4226-5E65DF5C069B}"/>
              </a:ext>
            </a:extLst>
          </p:cNvPr>
          <p:cNvSpPr>
            <a:spLocks noChangeAspect="1"/>
          </p:cNvSpPr>
          <p:nvPr userDrawn="1"/>
        </p:nvSpPr>
        <p:spPr>
          <a:xfrm>
            <a:off x="4599419" y="2392413"/>
            <a:ext cx="3379772" cy="19501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F5C620D1-588A-CA05-D460-01A786EBD230}"/>
              </a:ext>
            </a:extLst>
          </p:cNvPr>
          <p:cNvSpPr>
            <a:spLocks noChangeAspect="1"/>
          </p:cNvSpPr>
          <p:nvPr userDrawn="1"/>
        </p:nvSpPr>
        <p:spPr>
          <a:xfrm>
            <a:off x="8451596" y="2392413"/>
            <a:ext cx="3379772" cy="19501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46041CE0-8B52-022D-DA06-88AF121EDE08}"/>
              </a:ext>
            </a:extLst>
          </p:cNvPr>
          <p:cNvSpPr>
            <a:spLocks noChangeAspect="1"/>
          </p:cNvSpPr>
          <p:nvPr userDrawn="1"/>
        </p:nvSpPr>
        <p:spPr>
          <a:xfrm>
            <a:off x="2622765" y="4766893"/>
            <a:ext cx="3379772" cy="19501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898A02C9-F7FD-00F8-DDCE-65BE971EF411}"/>
              </a:ext>
            </a:extLst>
          </p:cNvPr>
          <p:cNvSpPr>
            <a:spLocks noChangeAspect="1"/>
          </p:cNvSpPr>
          <p:nvPr userDrawn="1"/>
        </p:nvSpPr>
        <p:spPr>
          <a:xfrm>
            <a:off x="6474942" y="4766893"/>
            <a:ext cx="3379772" cy="19501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16AFE1AE-1692-B7DD-D436-1C0EA2B0881C}"/>
              </a:ext>
            </a:extLst>
          </p:cNvPr>
          <p:cNvSpPr>
            <a:spLocks noChangeAspect="1"/>
          </p:cNvSpPr>
          <p:nvPr/>
        </p:nvSpPr>
        <p:spPr>
          <a:xfrm>
            <a:off x="747242" y="2392413"/>
            <a:ext cx="3379772" cy="1950117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A2B78F29-50F0-B2A7-8B74-5B2EB8AC681F}"/>
              </a:ext>
            </a:extLst>
          </p:cNvPr>
          <p:cNvSpPr>
            <a:spLocks noChangeAspect="1"/>
          </p:cNvSpPr>
          <p:nvPr/>
        </p:nvSpPr>
        <p:spPr>
          <a:xfrm>
            <a:off x="4599419" y="2392413"/>
            <a:ext cx="3379772" cy="1950117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378D24C9-469E-9645-E97C-DEB6BD5B244B}"/>
              </a:ext>
            </a:extLst>
          </p:cNvPr>
          <p:cNvSpPr>
            <a:spLocks noChangeAspect="1"/>
          </p:cNvSpPr>
          <p:nvPr/>
        </p:nvSpPr>
        <p:spPr>
          <a:xfrm>
            <a:off x="8451596" y="2392413"/>
            <a:ext cx="3379772" cy="1950117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B7259F93-5FB7-92F2-6CB3-D122A0F889CB}"/>
              </a:ext>
            </a:extLst>
          </p:cNvPr>
          <p:cNvSpPr>
            <a:spLocks noChangeAspect="1"/>
          </p:cNvSpPr>
          <p:nvPr/>
        </p:nvSpPr>
        <p:spPr>
          <a:xfrm>
            <a:off x="2622765" y="4766893"/>
            <a:ext cx="3379772" cy="1950117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74351E62-6C6D-0BDD-5EF7-3F91E6E52F90}"/>
              </a:ext>
            </a:extLst>
          </p:cNvPr>
          <p:cNvSpPr>
            <a:spLocks noChangeAspect="1"/>
          </p:cNvSpPr>
          <p:nvPr/>
        </p:nvSpPr>
        <p:spPr>
          <a:xfrm>
            <a:off x="6474942" y="4766893"/>
            <a:ext cx="3379772" cy="1950117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8DE52-81AA-1CD9-845F-89951E21A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92608"/>
            <a:ext cx="10352330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2E42C-35BF-F0D6-4CB8-5437C736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891370"/>
            <a:ext cx="2743200" cy="365125"/>
          </a:xfrm>
        </p:spPr>
        <p:txBody>
          <a:bodyPr/>
          <a:lstStyle/>
          <a:p>
            <a:fld id="{6356AEB9-CE3D-49CA-9AF4-FF6C4AB661D8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3F628-7D69-8579-6CA8-DAFF116C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89137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C755865-7AE1-648C-A3CD-1A72CC4C6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4979D6-E5F7-52FA-80B1-15B3FC84BB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399032"/>
            <a:ext cx="10352330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504810B3-FB0A-79AC-3156-30FE3DE238D0}"/>
              </a:ext>
            </a:extLst>
          </p:cNvPr>
          <p:cNvSpPr>
            <a:spLocks noChangeAspect="1"/>
          </p:cNvSpPr>
          <p:nvPr/>
        </p:nvSpPr>
        <p:spPr>
          <a:xfrm>
            <a:off x="553995" y="2185077"/>
            <a:ext cx="3379772" cy="194507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AF709764-69FF-E234-D288-D24FEAD95724}"/>
              </a:ext>
            </a:extLst>
          </p:cNvPr>
          <p:cNvSpPr>
            <a:spLocks noChangeAspect="1"/>
          </p:cNvSpPr>
          <p:nvPr/>
        </p:nvSpPr>
        <p:spPr>
          <a:xfrm>
            <a:off x="4406106" y="2185077"/>
            <a:ext cx="3379772" cy="194507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459E011C-4C41-9FEE-0892-365B7ED7818A}"/>
              </a:ext>
            </a:extLst>
          </p:cNvPr>
          <p:cNvSpPr>
            <a:spLocks noChangeAspect="1"/>
          </p:cNvSpPr>
          <p:nvPr/>
        </p:nvSpPr>
        <p:spPr>
          <a:xfrm>
            <a:off x="8258250" y="2185077"/>
            <a:ext cx="3379772" cy="194507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DFFB0F77-E586-AD74-CBBD-F0AD955B54A6}"/>
              </a:ext>
            </a:extLst>
          </p:cNvPr>
          <p:cNvSpPr>
            <a:spLocks noChangeAspect="1"/>
          </p:cNvSpPr>
          <p:nvPr/>
        </p:nvSpPr>
        <p:spPr>
          <a:xfrm>
            <a:off x="2438428" y="4568521"/>
            <a:ext cx="3379772" cy="194507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28607BB0-182F-DF6B-7DEF-CB047B90C273}"/>
              </a:ext>
            </a:extLst>
          </p:cNvPr>
          <p:cNvSpPr>
            <a:spLocks noChangeAspect="1"/>
          </p:cNvSpPr>
          <p:nvPr/>
        </p:nvSpPr>
        <p:spPr>
          <a:xfrm>
            <a:off x="6290565" y="4568521"/>
            <a:ext cx="3379772" cy="194507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73B96F-3B73-98AC-2767-89645EA953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3988" y="2385295"/>
            <a:ext cx="3379787" cy="15446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F710D977-1A4E-9F10-5331-52A94BCCF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6099" y="2385295"/>
            <a:ext cx="3379787" cy="15446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D460DA17-F02D-7044-881F-CD72855A16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8243" y="2385295"/>
            <a:ext cx="3379787" cy="15446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697D45B2-2B72-8A95-6BDF-FE44729A0B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38421" y="4768739"/>
            <a:ext cx="3379787" cy="15446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8AF9ACF6-188F-1127-227D-344D1F8419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0558" y="4768739"/>
            <a:ext cx="3379787" cy="15446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81B63C1-F770-965B-EC3C-294A7B95AD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DD178-B01C-F768-607C-F1F7B39BB312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5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6" grpId="0" animBg="1"/>
      <p:bldP spid="24" grpId="0" animBg="1"/>
      <p:bldP spid="22" grpId="0" animBg="1"/>
      <p:bldP spid="20" grpId="0" animBg="1"/>
      <p:bldP spid="18" grpId="0" animBg="1"/>
      <p:bldP spid="30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Cards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8F38EC-C37D-C5E4-6B73-2AD7AE7F388D}"/>
              </a:ext>
            </a:extLst>
          </p:cNvPr>
          <p:cNvSpPr/>
          <p:nvPr userDrawn="1"/>
        </p:nvSpPr>
        <p:spPr>
          <a:xfrm>
            <a:off x="1531776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250955-5E4E-68EC-9B9C-73BE610835B6}"/>
              </a:ext>
            </a:extLst>
          </p:cNvPr>
          <p:cNvSpPr/>
          <p:nvPr userDrawn="1"/>
        </p:nvSpPr>
        <p:spPr>
          <a:xfrm>
            <a:off x="4953000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CD66B0-6685-5A33-EF8A-EA1AE4DDC35C}"/>
              </a:ext>
            </a:extLst>
          </p:cNvPr>
          <p:cNvSpPr/>
          <p:nvPr userDrawn="1"/>
        </p:nvSpPr>
        <p:spPr>
          <a:xfrm>
            <a:off x="8374385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8F809D-E9DE-9029-312A-9062C4F46B39}"/>
              </a:ext>
            </a:extLst>
          </p:cNvPr>
          <p:cNvSpPr/>
          <p:nvPr userDrawn="1"/>
        </p:nvSpPr>
        <p:spPr>
          <a:xfrm>
            <a:off x="3234908" y="4468147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F5AC24-FDC0-81F8-19DA-BA4B38C52C73}"/>
              </a:ext>
            </a:extLst>
          </p:cNvPr>
          <p:cNvSpPr/>
          <p:nvPr userDrawn="1"/>
        </p:nvSpPr>
        <p:spPr>
          <a:xfrm>
            <a:off x="6677629" y="4468147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3D91F-C877-741B-BFFC-2004F408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92608"/>
            <a:ext cx="10231144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9D01C-6B1F-EC3F-30B5-D29E1314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8339605"/>
            <a:ext cx="2743200" cy="365125"/>
          </a:xfrm>
        </p:spPr>
        <p:txBody>
          <a:bodyPr/>
          <a:lstStyle/>
          <a:p>
            <a:fld id="{1598A002-4E05-4E49-B1ED-FCE96B94FA23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47A40-DBAA-06CF-B17E-A79351F5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833960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D817A-0EAB-1166-7E89-EE078D9E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6136BBC-A891-9CA4-1D82-783508934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E1BE7C-6682-08AB-E1FE-9ABD4F7301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399032"/>
            <a:ext cx="10231144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E69ADA-8591-C320-426B-BD8A5D7DA6A8}"/>
              </a:ext>
            </a:extLst>
          </p:cNvPr>
          <p:cNvSpPr/>
          <p:nvPr/>
        </p:nvSpPr>
        <p:spPr>
          <a:xfrm>
            <a:off x="1531776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AEFDED-E4A5-3DE7-ACFD-4413A315382B}"/>
              </a:ext>
            </a:extLst>
          </p:cNvPr>
          <p:cNvSpPr/>
          <p:nvPr/>
        </p:nvSpPr>
        <p:spPr>
          <a:xfrm>
            <a:off x="4953000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F9AB0C1-1486-6973-6C1C-A286104FF133}"/>
              </a:ext>
            </a:extLst>
          </p:cNvPr>
          <p:cNvSpPr/>
          <p:nvPr/>
        </p:nvSpPr>
        <p:spPr>
          <a:xfrm>
            <a:off x="8374385" y="2037126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471CB6-1E2B-8909-E874-7FCB9F093813}"/>
              </a:ext>
            </a:extLst>
          </p:cNvPr>
          <p:cNvSpPr/>
          <p:nvPr/>
        </p:nvSpPr>
        <p:spPr>
          <a:xfrm>
            <a:off x="3234908" y="4468147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B9A84C-07FF-6828-0E68-05A511EB2D91}"/>
              </a:ext>
            </a:extLst>
          </p:cNvPr>
          <p:cNvSpPr/>
          <p:nvPr/>
        </p:nvSpPr>
        <p:spPr>
          <a:xfrm>
            <a:off x="6677629" y="4468147"/>
            <a:ext cx="2286000" cy="2286000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1C9811-C634-97BD-E560-22DB4E060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1615" y="2288745"/>
            <a:ext cx="2286161" cy="1782762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55CA3CE-8F13-2246-B3D2-0A71737895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2288745"/>
            <a:ext cx="2286000" cy="1782762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9901A79-8EC2-DEBA-0728-673E08B471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5420" y="2288745"/>
            <a:ext cx="2286000" cy="1782762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A6E67D7B-5260-FF54-4765-41702F1315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4908" y="4719766"/>
            <a:ext cx="2286000" cy="1782762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2DFCBC8C-A84D-2F21-25CB-3AB07CAD9C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7629" y="4719766"/>
            <a:ext cx="2286000" cy="1782762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6D6A97A-A12D-17E6-7A8A-E0D8741D94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8E4ED9-CC2B-2B41-BC2C-B689980D9EE7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84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1" grpId="0" animBg="1"/>
      <p:bldP spid="2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qua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CF3CEC-D73A-E978-5D08-CD0E5F0912F4}"/>
              </a:ext>
            </a:extLst>
          </p:cNvPr>
          <p:cNvSpPr>
            <a:spLocks noChangeAspect="1"/>
          </p:cNvSpPr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6AC901-7B55-3CBB-9181-5DFFE25B3991}"/>
              </a:ext>
            </a:extLst>
          </p:cNvPr>
          <p:cNvSpPr>
            <a:spLocks noChangeAspect="1"/>
          </p:cNvSpPr>
          <p:nvPr userDrawn="1"/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39C9EE-D536-9716-529E-91A8385559D7}"/>
              </a:ext>
            </a:extLst>
          </p:cNvPr>
          <p:cNvSpPr>
            <a:spLocks noChangeAspect="1"/>
          </p:cNvSpPr>
          <p:nvPr userDrawn="1"/>
        </p:nvSpPr>
        <p:spPr>
          <a:xfrm>
            <a:off x="5334000" y="3429000"/>
            <a:ext cx="3429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FA2E8B-6EB4-C8AD-991C-F1D4C9A46CCD}"/>
              </a:ext>
            </a:extLst>
          </p:cNvPr>
          <p:cNvSpPr>
            <a:spLocks noChangeAspect="1"/>
          </p:cNvSpPr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B52CD-463F-DA29-8344-6384FD46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23A95-BA10-1822-80C0-7D168E68C1F2}"/>
              </a:ext>
            </a:extLst>
          </p:cNvPr>
          <p:cNvSpPr>
            <a:spLocks noChangeAspect="1"/>
          </p:cNvSpPr>
          <p:nvPr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1E8084-6968-5280-CBF5-311364540557}"/>
              </a:ext>
            </a:extLst>
          </p:cNvPr>
          <p:cNvSpPr>
            <a:spLocks noChangeAspect="1"/>
          </p:cNvSpPr>
          <p:nvPr/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25F38-BBE6-4A52-E837-E07037276A27}"/>
              </a:ext>
            </a:extLst>
          </p:cNvPr>
          <p:cNvSpPr>
            <a:spLocks noChangeAspect="1"/>
          </p:cNvSpPr>
          <p:nvPr/>
        </p:nvSpPr>
        <p:spPr>
          <a:xfrm>
            <a:off x="5334000" y="3429000"/>
            <a:ext cx="3429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AAE8E-7ACA-325D-4B8D-97A85517EE8A}"/>
              </a:ext>
            </a:extLst>
          </p:cNvPr>
          <p:cNvSpPr>
            <a:spLocks noChangeAspect="1"/>
          </p:cNvSpPr>
          <p:nvPr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777F3-118E-271F-E7C4-6E47E618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2184" y="2157984"/>
            <a:ext cx="3429000" cy="1792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093B-597E-7C11-F342-1BA21665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494406"/>
            <a:ext cx="2743200" cy="365125"/>
          </a:xfrm>
        </p:spPr>
        <p:txBody>
          <a:bodyPr/>
          <a:lstStyle/>
          <a:p>
            <a:fld id="{1CC25A76-0FED-41F9-9EE0-AC41FF35A251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F5D27-D1E0-C3E1-062F-835867C4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494406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EE6DB-D37D-3240-1DF2-113F7D44A188}"/>
              </a:ext>
            </a:extLst>
          </p:cNvPr>
          <p:cNvSpPr/>
          <p:nvPr/>
        </p:nvSpPr>
        <p:spPr>
          <a:xfrm>
            <a:off x="1261364" y="2326933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13A6EF-D671-0983-97CD-1D6D78BA76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4087368"/>
            <a:ext cx="3428999" cy="187452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1600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26BB2F-9F36-6A0C-BC66-B3D09FEA0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0"/>
            <a:ext cx="3429000" cy="342900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704B7BE-9D41-F055-66DA-FF572D8A57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442062"/>
            <a:ext cx="3429000" cy="342900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8E80595-CCF9-7E3C-E86A-052497B75F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0"/>
            <a:ext cx="3429000" cy="342900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53A16A-B0F1-E96E-C393-121237E1A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3429000"/>
            <a:ext cx="3429000" cy="342900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EBE89-C52B-A354-342B-F5EB659BC5D7}"/>
              </a:ext>
            </a:extLst>
          </p:cNvPr>
          <p:cNvSpPr/>
          <p:nvPr userDrawn="1"/>
        </p:nvSpPr>
        <p:spPr>
          <a:xfrm>
            <a:off x="1261364" y="2322576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28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D3306C-C40B-C3AA-DA7B-7E03637EB0C6}"/>
              </a:ext>
            </a:extLst>
          </p:cNvPr>
          <p:cNvSpPr/>
          <p:nvPr userDrawn="1"/>
        </p:nvSpPr>
        <p:spPr>
          <a:xfrm rot="5400000">
            <a:off x="6050280" y="-1587826"/>
            <a:ext cx="91440" cy="1097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4B75D3A3-7960-CC42-F89B-AE3F1FDB28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2435" y="2302815"/>
            <a:ext cx="1325562" cy="1231900"/>
          </a:xfrm>
        </p:spPr>
        <p:txBody>
          <a:bodyPr lIns="0" tIns="0" rIns="0" bIns="0" anchor="b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34DC9C51-9B7B-FF5D-A7DE-283FF4A439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91032" y="4250924"/>
            <a:ext cx="1325562" cy="1231900"/>
          </a:xfrm>
        </p:spPr>
        <p:txBody>
          <a:bodyPr lIns="0" tIns="0" rIns="0" bIns="0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41">
            <a:extLst>
              <a:ext uri="{FF2B5EF4-FFF2-40B4-BE49-F238E27FC236}">
                <a16:creationId xmlns:a16="http://schemas.microsoft.com/office/drawing/2014/main" id="{06E741A7-3770-00BC-8B69-31850EC5F4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0411" y="2302815"/>
            <a:ext cx="1325562" cy="1231900"/>
          </a:xfrm>
        </p:spPr>
        <p:txBody>
          <a:bodyPr lIns="0" tIns="0" rIns="0" bIns="0" anchor="b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AED2D7B-690C-1C59-7146-266129F31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008" y="4250924"/>
            <a:ext cx="1325562" cy="1231900"/>
          </a:xfrm>
        </p:spPr>
        <p:txBody>
          <a:bodyPr lIns="0" tIns="0" rIns="0" bIns="0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8E0-33BA-2BBB-D7DB-9B3BA9C4A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92608"/>
            <a:ext cx="10429448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E1C6-65F8-F1B8-C98D-2FF15E3B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245931"/>
            <a:ext cx="2743200" cy="365125"/>
          </a:xfrm>
        </p:spPr>
        <p:txBody>
          <a:bodyPr/>
          <a:lstStyle/>
          <a:p>
            <a:fld id="{A6BF4F36-F962-47EC-A517-E5103356ACB3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FA0F7-C36F-9F16-F17F-C62A9EF6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24593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A4D2-F725-CFE0-B6C1-B73A4084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33EEA9-30F7-53E0-0BA8-95EF4F504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81711-6A24-3383-7324-45692BBBB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399032"/>
            <a:ext cx="10429448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45CB5-BCBB-E3BE-4775-7A40FF09BC42}"/>
              </a:ext>
            </a:extLst>
          </p:cNvPr>
          <p:cNvSpPr/>
          <p:nvPr/>
        </p:nvSpPr>
        <p:spPr>
          <a:xfrm rot="5400000">
            <a:off x="6050280" y="-1587826"/>
            <a:ext cx="91440" cy="1097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7589D-B1F8-D35D-806C-29A09F8CCA77}"/>
              </a:ext>
            </a:extLst>
          </p:cNvPr>
          <p:cNvSpPr>
            <a:spLocks noChangeAspect="1"/>
          </p:cNvSpPr>
          <p:nvPr/>
        </p:nvSpPr>
        <p:spPr>
          <a:xfrm>
            <a:off x="1203533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2106FB-8EED-29FE-E013-A23233FD494E}"/>
              </a:ext>
            </a:extLst>
          </p:cNvPr>
          <p:cNvSpPr>
            <a:spLocks noChangeAspect="1"/>
          </p:cNvSpPr>
          <p:nvPr/>
        </p:nvSpPr>
        <p:spPr>
          <a:xfrm>
            <a:off x="2260024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15F221-CF4A-4B5E-F30B-26D71FB13095}"/>
              </a:ext>
            </a:extLst>
          </p:cNvPr>
          <p:cNvSpPr>
            <a:spLocks noChangeAspect="1"/>
          </p:cNvSpPr>
          <p:nvPr/>
        </p:nvSpPr>
        <p:spPr>
          <a:xfrm>
            <a:off x="3316515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58770B-3ED6-EA9E-1EA6-21970A25B0E0}"/>
              </a:ext>
            </a:extLst>
          </p:cNvPr>
          <p:cNvSpPr>
            <a:spLocks noChangeAspect="1"/>
          </p:cNvSpPr>
          <p:nvPr/>
        </p:nvSpPr>
        <p:spPr>
          <a:xfrm>
            <a:off x="4373006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2B2092-3EFC-6043-0CC4-DC309EACB623}"/>
              </a:ext>
            </a:extLst>
          </p:cNvPr>
          <p:cNvSpPr>
            <a:spLocks noChangeAspect="1"/>
          </p:cNvSpPr>
          <p:nvPr/>
        </p:nvSpPr>
        <p:spPr>
          <a:xfrm>
            <a:off x="5429497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29167-9115-25EF-7313-0D5166C6E3DE}"/>
              </a:ext>
            </a:extLst>
          </p:cNvPr>
          <p:cNvSpPr>
            <a:spLocks noChangeAspect="1"/>
          </p:cNvSpPr>
          <p:nvPr/>
        </p:nvSpPr>
        <p:spPr>
          <a:xfrm>
            <a:off x="6485988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84800A-3ECE-442C-0838-648D81C9C84A}"/>
              </a:ext>
            </a:extLst>
          </p:cNvPr>
          <p:cNvSpPr>
            <a:spLocks noChangeAspect="1"/>
          </p:cNvSpPr>
          <p:nvPr/>
        </p:nvSpPr>
        <p:spPr>
          <a:xfrm>
            <a:off x="7542479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405361-35DD-C94F-A81A-B4D0477C472F}"/>
              </a:ext>
            </a:extLst>
          </p:cNvPr>
          <p:cNvSpPr>
            <a:spLocks noChangeAspect="1"/>
          </p:cNvSpPr>
          <p:nvPr/>
        </p:nvSpPr>
        <p:spPr>
          <a:xfrm>
            <a:off x="8598970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F20294-88DE-D39A-CCF8-299A7EF7EAEB}"/>
              </a:ext>
            </a:extLst>
          </p:cNvPr>
          <p:cNvSpPr>
            <a:spLocks noChangeAspect="1"/>
          </p:cNvSpPr>
          <p:nvPr/>
        </p:nvSpPr>
        <p:spPr>
          <a:xfrm>
            <a:off x="9655461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CDFB86-49BE-0433-97CF-6D684FA2D072}"/>
              </a:ext>
            </a:extLst>
          </p:cNvPr>
          <p:cNvSpPr>
            <a:spLocks noChangeAspect="1"/>
          </p:cNvSpPr>
          <p:nvPr/>
        </p:nvSpPr>
        <p:spPr>
          <a:xfrm>
            <a:off x="10711954" y="3761414"/>
            <a:ext cx="276513" cy="274320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outerShdw sx="126000" sy="126000" algn="ctr" rotWithShape="0">
              <a:schemeClr val="bg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72ED6CFA-51BF-F017-5229-0EB5F8B0A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4872" y="2302815"/>
            <a:ext cx="1325562" cy="1231900"/>
          </a:xfrm>
        </p:spPr>
        <p:txBody>
          <a:bodyPr lIns="0" tIns="0" rIns="0" bIns="0" anchor="b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7" name="Text Placeholder 41">
            <a:extLst>
              <a:ext uri="{FF2B5EF4-FFF2-40B4-BE49-F238E27FC236}">
                <a16:creationId xmlns:a16="http://schemas.microsoft.com/office/drawing/2014/main" id="{4F6B654C-33AC-96C3-2DFF-E476F6D211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5080" y="4250924"/>
            <a:ext cx="1325562" cy="1231900"/>
          </a:xfrm>
        </p:spPr>
        <p:txBody>
          <a:bodyPr lIns="0" tIns="0" rIns="0" bIns="0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5A65FE38-CFCD-F1C9-82B5-79E06746AB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62848" y="2302815"/>
            <a:ext cx="1325562" cy="1231900"/>
          </a:xfrm>
        </p:spPr>
        <p:txBody>
          <a:bodyPr lIns="0" tIns="0" rIns="0" bIns="0" anchor="b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9" name="Text Placeholder 41">
            <a:extLst>
              <a:ext uri="{FF2B5EF4-FFF2-40B4-BE49-F238E27FC236}">
                <a16:creationId xmlns:a16="http://schemas.microsoft.com/office/drawing/2014/main" id="{4CF24734-C640-7DA7-D4BC-94F5D85473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3056" y="4250924"/>
            <a:ext cx="1325562" cy="1231900"/>
          </a:xfrm>
        </p:spPr>
        <p:txBody>
          <a:bodyPr lIns="0" tIns="0" rIns="0" bIns="0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0" name="Text Placeholder 41">
            <a:extLst>
              <a:ext uri="{FF2B5EF4-FFF2-40B4-BE49-F238E27FC236}">
                <a16:creationId xmlns:a16="http://schemas.microsoft.com/office/drawing/2014/main" id="{B39936BC-DB2B-FB47-6456-298969EC6C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6894" y="2302815"/>
            <a:ext cx="1325562" cy="1231900"/>
          </a:xfrm>
        </p:spPr>
        <p:txBody>
          <a:bodyPr lIns="0" tIns="0" rIns="0" bIns="0" anchor="b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1" name="Text Placeholder 41">
            <a:extLst>
              <a:ext uri="{FF2B5EF4-FFF2-40B4-BE49-F238E27FC236}">
                <a16:creationId xmlns:a16="http://schemas.microsoft.com/office/drawing/2014/main" id="{4534AB79-87B1-63A9-2A16-83203E66DE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35491" y="4250924"/>
            <a:ext cx="1325562" cy="1231900"/>
          </a:xfrm>
        </p:spPr>
        <p:txBody>
          <a:bodyPr lIns="0" tIns="0" rIns="0" bIns="0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FC7BE-E85D-CA9F-9073-C2E182D967EC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A7AF4E7-C014-0EB1-619C-B75495871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2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8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  <p:bldP spid="27" grpId="0" animBg="1"/>
      <p:bldP spid="30" grpId="0" animBg="1"/>
      <p:bldP spid="33" grpId="0" animBg="1"/>
      <p:bldP spid="36" grpId="0" animBg="1"/>
      <p:bldP spid="39" grpId="0" animBg="1"/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8AB2-77B0-FFF5-638D-20EE823E8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92608"/>
            <a:ext cx="10341313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B5D034-AA67-135C-195C-E4005142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326594"/>
            <a:ext cx="2743200" cy="365125"/>
          </a:xfrm>
        </p:spPr>
        <p:txBody>
          <a:bodyPr/>
          <a:lstStyle/>
          <a:p>
            <a:fld id="{000E7727-FF42-4217-B0C1-472B631B3B4E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17D3EE-F0A7-2197-38CB-EC765E5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32659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AC3F5B-FCAD-83AA-055E-74F99D64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A3036F-5FA7-751B-1F10-E07A430B7F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5" y="1399032"/>
            <a:ext cx="10341313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6A685DD-E024-9300-F9E7-AC5543418B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A0DE82-98EC-533C-AB32-FDCC1EF98357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480DCB7-5A9F-BF35-BB6E-51A0B5D0C9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23C5-37F6-859A-41B1-16C22153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326594"/>
            <a:ext cx="2743200" cy="365125"/>
          </a:xfrm>
        </p:spPr>
        <p:txBody>
          <a:bodyPr/>
          <a:lstStyle/>
          <a:p>
            <a:fld id="{488337F3-65AC-4CB7-8058-442D59FB2B0C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6044D-7265-5408-FABA-FF73C64B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32659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C89D2-3F2C-1998-5007-EADF0611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72B75EF-415A-D1DD-319D-AE09FCB53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4DB9D6-FD7A-4756-AFE9-8094F8E9E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below to add a full-slide image</a:t>
            </a:r>
          </a:p>
          <a:p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673BAD4-0E46-3998-440F-77EC1FE90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9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F7980-E815-1CF3-E2B5-6C673D7E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891370"/>
            <a:ext cx="2743200" cy="365125"/>
          </a:xfrm>
        </p:spPr>
        <p:txBody>
          <a:bodyPr/>
          <a:lstStyle/>
          <a:p>
            <a:fld id="{B43DF9F1-8BD5-470B-A2A1-2D71572325D6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A5E19-AF13-0429-E59F-66F83F19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89137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AF881-6BBA-99FB-8A35-9007AEF4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33A4BCD-D299-A3DA-45EC-A5F0C72D2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ADBCC6E-B6AF-8EA6-F6FD-D15DB716DF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2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2F58-D0E2-29F8-2713-498F0D8FA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450" y="289730"/>
            <a:ext cx="10406349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81BB-9D08-1FD8-8757-7CDD50EE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274320" indent="-273050">
              <a:buFontTx/>
              <a:buBlip>
                <a:blip r:embed="rId3"/>
              </a:buBlip>
              <a:defRPr/>
            </a:lvl1pPr>
            <a:lvl2pPr marL="547688" indent="-273050">
              <a:defRPr/>
            </a:lvl2pPr>
            <a:lvl3pPr marL="822325" indent="-273050">
              <a:defRPr/>
            </a:lvl3pPr>
            <a:lvl4pPr marL="1096963" indent="-273050">
              <a:defRPr/>
            </a:lvl4pPr>
            <a:lvl5pPr marL="1096963" indent="-27305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en-US" dirty="0"/>
              <a:t>Sixth level</a:t>
            </a:r>
          </a:p>
          <a:p>
            <a:pPr lvl="4"/>
            <a:r>
              <a:rPr lang="en-US" dirty="0"/>
              <a:t>Seventh level</a:t>
            </a:r>
          </a:p>
          <a:p>
            <a:pPr lvl="4"/>
            <a:r>
              <a:rPr lang="en-US" dirty="0"/>
              <a:t>Eight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3FAF9-66A4-287B-3055-8A060FC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183158"/>
            <a:ext cx="2743200" cy="365125"/>
          </a:xfrm>
        </p:spPr>
        <p:txBody>
          <a:bodyPr/>
          <a:lstStyle/>
          <a:p>
            <a:fld id="{4F368CAC-FB98-45FA-B0CE-0A705A55FD93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903FB-AA21-B8C0-9691-C336BEB3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18315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7B026-CFCA-70AF-1B06-D2CBC608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3CFA61F-8584-7ED5-969A-65729174A3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EFF801-058D-0DD2-2FF0-D5B9A802BBCC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3AD4D04-7F59-5232-B873-6420EF0764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84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>
            <a:extLst>
              <a:ext uri="{FF2B5EF4-FFF2-40B4-BE49-F238E27FC236}">
                <a16:creationId xmlns:a16="http://schemas.microsoft.com/office/drawing/2014/main" id="{DCDCE49C-0535-DB37-980D-4BECA78070B4}"/>
              </a:ext>
            </a:extLst>
          </p:cNvPr>
          <p:cNvSpPr>
            <a:spLocks noChangeAspect="1"/>
          </p:cNvSpPr>
          <p:nvPr/>
        </p:nvSpPr>
        <p:spPr>
          <a:xfrm>
            <a:off x="723900" y="786912"/>
            <a:ext cx="1332035" cy="1332035"/>
          </a:xfrm>
          <a:prstGeom prst="fram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DB0CF-AF00-51D0-4553-F59F71177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13141"/>
            <a:ext cx="5257800" cy="1912932"/>
          </a:xfrm>
        </p:spPr>
        <p:txBody>
          <a:bodyPr anchor="t"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02BE2-F267-8164-486C-78708C08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8061699"/>
            <a:ext cx="2743200" cy="365125"/>
          </a:xfrm>
        </p:spPr>
        <p:txBody>
          <a:bodyPr/>
          <a:lstStyle/>
          <a:p>
            <a:fld id="{B1E262C7-C496-49F3-8DDB-1E85DD86A4FF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2A2DA-0DEA-C63C-88BA-0FE9A4CF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806169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A1044-0593-0A16-16DA-64C6BCB5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7819653"/>
            <a:ext cx="2743200" cy="365125"/>
          </a:xfrm>
        </p:spPr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671FA-840F-E19D-EC49-8C9976C3ABC8}"/>
              </a:ext>
            </a:extLst>
          </p:cNvPr>
          <p:cNvSpPr/>
          <p:nvPr/>
        </p:nvSpPr>
        <p:spPr>
          <a:xfrm rot="5400000">
            <a:off x="6057932" y="723933"/>
            <a:ext cx="76134" cy="12192002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CC5EC9D-ACB7-496B-9B27-8BE61D4A9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" y="60960"/>
            <a:ext cx="651832" cy="65183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D33427-3E62-55B6-C685-E636056E7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29914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below to add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BB5AD2-F547-F9FE-269D-14AA49E50D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2991418"/>
            <a:ext cx="6096000" cy="379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below to add an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C629717-FE6D-D267-1EE0-3DF1BC1B3B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993466"/>
            <a:ext cx="6096000" cy="37863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the icon below to add an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D9AD7-A2FC-E605-B38B-667602C1AB52}"/>
              </a:ext>
            </a:extLst>
          </p:cNvPr>
          <p:cNvSpPr/>
          <p:nvPr userDrawn="1"/>
        </p:nvSpPr>
        <p:spPr>
          <a:xfrm rot="5400000">
            <a:off x="6057932" y="723933"/>
            <a:ext cx="76134" cy="12192002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B78D9E8-DBC0-031B-6D34-D643F82CA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41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7" grpId="0" animBg="1"/>
      <p:bldP spid="10" grpId="0"/>
      <p:bldP spid="12" grpId="0"/>
      <p:bldP spid="14" grpId="0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245225"/>
            <a:ext cx="28448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9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>
            <a:extLst>
              <a:ext uri="{FF2B5EF4-FFF2-40B4-BE49-F238E27FC236}">
                <a16:creationId xmlns:a16="http://schemas.microsoft.com/office/drawing/2014/main" id="{57CAA458-97CE-E47C-A228-8289A7A7C52D}"/>
              </a:ext>
            </a:extLst>
          </p:cNvPr>
          <p:cNvSpPr>
            <a:spLocks noChangeAspect="1"/>
          </p:cNvSpPr>
          <p:nvPr/>
        </p:nvSpPr>
        <p:spPr>
          <a:xfrm>
            <a:off x="2754921" y="1773238"/>
            <a:ext cx="1828800" cy="1828800"/>
          </a:xfrm>
          <a:prstGeom prst="fram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F727340-20A8-476A-77F1-18E0E9B0E8D3}"/>
              </a:ext>
            </a:extLst>
          </p:cNvPr>
          <p:cNvSpPr>
            <a:spLocks noChangeAspect="1"/>
          </p:cNvSpPr>
          <p:nvPr userDrawn="1"/>
        </p:nvSpPr>
        <p:spPr>
          <a:xfrm>
            <a:off x="2754921" y="1773238"/>
            <a:ext cx="1828800" cy="1828800"/>
          </a:xfrm>
          <a:prstGeom prst="fram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887D7-A400-13E1-E706-62B85C247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6704" y="2459736"/>
            <a:ext cx="6967728" cy="210312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587B1-CF75-7F41-1000-9237021B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398312"/>
            <a:ext cx="2743200" cy="365125"/>
          </a:xfrm>
        </p:spPr>
        <p:txBody>
          <a:bodyPr/>
          <a:lstStyle/>
          <a:p>
            <a:fld id="{708ED80D-2977-4B08-B363-502A064C7B40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99847-4821-369F-59C0-F69F4E88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39831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1BFE8-DF6A-B910-87B5-388216C2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A1D21-D34F-B3B5-68E8-AF8EB3BE2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30" y="6081284"/>
            <a:ext cx="2457985" cy="71517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92D53F6-EDAE-7EC8-BB21-09E3F9607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3839BE-7982-7356-0ED0-8C106B5CB303}"/>
              </a:ext>
            </a:extLst>
          </p:cNvPr>
          <p:cNvSpPr/>
          <p:nvPr/>
        </p:nvSpPr>
        <p:spPr>
          <a:xfrm rot="5400000">
            <a:off x="1372760" y="-137276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AF043-8428-6112-DE42-D7F7CE4F115D}"/>
              </a:ext>
            </a:extLst>
          </p:cNvPr>
          <p:cNvSpPr/>
          <p:nvPr/>
        </p:nvSpPr>
        <p:spPr>
          <a:xfrm rot="16200000">
            <a:off x="9678560" y="4348163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BC011-CB99-F74F-E950-BC0CC729F8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46704" y="4590288"/>
            <a:ext cx="4785360" cy="10789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74FB6-4D68-22F8-CD01-14F54E02B7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30" y="6081284"/>
            <a:ext cx="2457985" cy="7151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9ABF23-B547-A1F2-62DF-C533A84B83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EDCF3B-C8AF-C2B8-E343-D4B499D15037}"/>
              </a:ext>
            </a:extLst>
          </p:cNvPr>
          <p:cNvSpPr/>
          <p:nvPr userDrawn="1"/>
        </p:nvSpPr>
        <p:spPr>
          <a:xfrm rot="5400000">
            <a:off x="1372760" y="-1372760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1CB9-6E57-2F5D-E6E4-D1E6BFF0D225}"/>
              </a:ext>
            </a:extLst>
          </p:cNvPr>
          <p:cNvSpPr/>
          <p:nvPr userDrawn="1"/>
        </p:nvSpPr>
        <p:spPr>
          <a:xfrm rot="16200000">
            <a:off x="9678560" y="4348163"/>
            <a:ext cx="1140680" cy="388620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0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/>
      <p:bldP spid="13" grpId="0" animBg="1"/>
      <p:bldP spid="14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8F3C-DDE4-EB0D-4465-CE2DF17C1B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89730"/>
            <a:ext cx="10402824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F0792-22CE-C6BE-D3E6-CAD464162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1A579-8C00-D9E5-AB63-DC423A43D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311CAF-B5FC-26FB-F0E7-D6DC94D5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398312"/>
            <a:ext cx="2743200" cy="365125"/>
          </a:xfrm>
        </p:spPr>
        <p:txBody>
          <a:bodyPr/>
          <a:lstStyle/>
          <a:p>
            <a:fld id="{F568B307-3B17-4FF3-8ACF-57D66AD6AFAF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6FF5D6-68C7-DE59-8BB2-16C0855F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39831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263C92-EA90-594D-89C4-75D0468D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46477FD-213F-3679-C600-CBCCCAC0D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E3B49A-78F0-2A23-29C4-4A7EB278BADA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B09DA1-EFB6-71C8-81F5-ECAFB15B85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3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E9A9-985D-75EB-8BE5-D3F877665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89004"/>
            <a:ext cx="10404412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779F-6C13-F907-5541-30DD52F80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9BE7-F528-B238-E613-49607EA10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8306C-25E7-B8E7-AF49-973C3CA79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4C54F-F6F8-3B38-8EE9-E9D5639F7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593F8DE-EE83-39E2-ECF3-93376D80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407276"/>
            <a:ext cx="2743200" cy="365125"/>
          </a:xfrm>
        </p:spPr>
        <p:txBody>
          <a:bodyPr/>
          <a:lstStyle/>
          <a:p>
            <a:fld id="{4AA4CF59-B6BF-47C0-B829-B79314495FE0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960C3E-E1C8-8A11-64E3-BB009E5E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407276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8E9B48-D788-3B3E-1DBD-71FBFB63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0DF8710-D278-7C0B-CFF5-4D2CCAEC7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2F9534-E715-0D10-C8FF-6DB57ADF8CE6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B5BCE1A-5982-8D1E-7181-485ED1443A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0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6220-9048-F11B-DE88-A070E007A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2184" y="2157984"/>
            <a:ext cx="3252216" cy="179222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</a:t>
            </a:r>
            <a:br>
              <a:rPr lang="en-US" dirty="0"/>
            </a:br>
            <a:r>
              <a:rPr lang="en-US" dirty="0"/>
              <a:t>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BB8C-65AB-B771-1712-CB99DB69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5377"/>
            <a:ext cx="6172200" cy="52472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75503-2650-882F-1635-530855CE29E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72183" y="4087368"/>
            <a:ext cx="3252215" cy="187452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69A7AE-BF12-C019-36A1-05846586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8249958"/>
            <a:ext cx="2743200" cy="365125"/>
          </a:xfrm>
        </p:spPr>
        <p:txBody>
          <a:bodyPr/>
          <a:lstStyle/>
          <a:p>
            <a:fld id="{8FA46A08-3FC3-4192-810B-FC7560B8D92A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3CBCD6-0E57-79C5-8CF8-E8C8DE8C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824995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497128-B115-0E5B-B566-F5C3F9D5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00C32A-880E-5966-FE59-16B6D089DA78}"/>
              </a:ext>
            </a:extLst>
          </p:cNvPr>
          <p:cNvSpPr/>
          <p:nvPr/>
        </p:nvSpPr>
        <p:spPr>
          <a:xfrm>
            <a:off x="1261364" y="2326933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0B5C8CF-D356-EC9E-8312-D06D15C6B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177E15-9CF7-4509-DEF5-1916F2171EBF}"/>
              </a:ext>
            </a:extLst>
          </p:cNvPr>
          <p:cNvSpPr/>
          <p:nvPr userDrawn="1"/>
        </p:nvSpPr>
        <p:spPr>
          <a:xfrm>
            <a:off x="1261364" y="2322576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65CE014-F620-C2E4-7B9C-1DE9A8DFEB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6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E1CD-81DD-69D9-39DB-F83ED2EF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2184" y="2157984"/>
            <a:ext cx="3252216" cy="179222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</a:t>
            </a:r>
            <a:br>
              <a:rPr lang="en-US" dirty="0"/>
            </a:br>
            <a:r>
              <a:rPr lang="en-US" dirty="0"/>
              <a:t>a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34C8C-F7E8-2C61-FA2B-4D2E13C308B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219636"/>
            <a:ext cx="6172200" cy="6418729"/>
          </a:xfrm>
          <a:prstGeom prst="roundRect">
            <a:avLst>
              <a:gd name="adj" fmla="val 2869"/>
            </a:avLst>
          </a:prstGeom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txBody>
          <a:bodyPr/>
          <a:lstStyle>
            <a:lvl1pPr marL="0" indent="0">
              <a:buNone/>
              <a:defRPr sz="3200"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the icon below to add an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FB0E1-350F-E8CC-EAC9-4812AA9548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72183" y="4087368"/>
            <a:ext cx="3252215" cy="1874520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4209E-A04E-3597-7325-70491D9C320E}"/>
              </a:ext>
            </a:extLst>
          </p:cNvPr>
          <p:cNvSpPr/>
          <p:nvPr/>
        </p:nvSpPr>
        <p:spPr>
          <a:xfrm>
            <a:off x="1261364" y="2326933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0CEEE11-77C2-61C4-4A61-2EFD399B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981017"/>
            <a:ext cx="2743200" cy="365125"/>
          </a:xfrm>
        </p:spPr>
        <p:txBody>
          <a:bodyPr/>
          <a:lstStyle/>
          <a:p>
            <a:fld id="{6DCED4D8-E9C5-47AB-85AA-4C0DB1EBDED8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136F59-C806-5925-1027-0BFA2FD0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98101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DD84B2-2781-5B10-5F9E-60BA2DB7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5E33971-429B-28B2-B250-82BE9C3F5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A4D71-40EB-389A-D0D3-5534EDDF9093}"/>
              </a:ext>
            </a:extLst>
          </p:cNvPr>
          <p:cNvSpPr/>
          <p:nvPr userDrawn="1"/>
        </p:nvSpPr>
        <p:spPr>
          <a:xfrm>
            <a:off x="1261364" y="2326933"/>
            <a:ext cx="130629" cy="146304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A95FF67-379C-E9F1-7887-DFE66AE83A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9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04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C809-8937-5ABB-FEBD-B0238C56A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6" y="290398"/>
            <a:ext cx="10524888" cy="1105088"/>
          </a:xfrm>
        </p:spPr>
        <p:txBody>
          <a:bodyPr lIns="0" tIns="0" rIns="0" bIns="0" anchor="ctr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79602-216D-B56E-64B6-E674BB50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8070664"/>
            <a:ext cx="2743200" cy="365125"/>
          </a:xfrm>
        </p:spPr>
        <p:txBody>
          <a:bodyPr/>
          <a:lstStyle/>
          <a:p>
            <a:fld id="{FC1B846E-AD5A-42B9-9378-275A3550D5F2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D19BF-D979-A46B-6323-91B58DCA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807066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5E950-739F-B9A8-7516-EE22BCE4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2DED03-5156-22C2-79D6-C035C9402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395413"/>
            <a:ext cx="10524886" cy="558800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E7A2AAD-579D-DA21-D049-0F236D3127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2FFBF8-D8A3-C97A-396F-CCD99024E4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5320" y="2151063"/>
            <a:ext cx="10881360" cy="4457700"/>
          </a:xfrm>
          <a:prstGeom prst="roundRect">
            <a:avLst>
              <a:gd name="adj" fmla="val 4601"/>
            </a:avLst>
          </a:prstGeom>
          <a:ln>
            <a:solidFill>
              <a:schemeClr val="accent1"/>
            </a:solidFill>
          </a:ln>
          <a:effectLst>
            <a:outerShdw dist="38100" dir="5400000" algn="t" rotWithShape="0">
              <a:schemeClr val="accent1"/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the icon below to add an image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0A4AE-438D-5783-9437-2966411CBEAD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69A7712-75C1-79DD-C5D9-712C528C70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11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Image Table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9845-AC81-8970-0965-B196512D2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92608"/>
            <a:ext cx="10440465" cy="1106424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1D954-D85F-2C10-7EB3-F0D65771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90" y="7370328"/>
            <a:ext cx="2743200" cy="365125"/>
          </a:xfrm>
        </p:spPr>
        <p:txBody>
          <a:bodyPr/>
          <a:lstStyle/>
          <a:p>
            <a:fld id="{538C3BEA-D036-4505-AAA0-FA563F60D41C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8CD78-6D8B-3962-F7DA-0A9743E9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6010" y="737032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4973E-B212-36BF-3FC9-266349F5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368847-3F2C-E69F-1899-6B24737200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0975" y="1399032"/>
            <a:ext cx="10440465" cy="557784"/>
          </a:xfrm>
        </p:spPr>
        <p:txBody>
          <a:bodyPr lIns="0" tIns="0" rIns="0" bIns="0"/>
          <a:lstStyle>
            <a:lvl1pPr marL="228600" indent="-228600" algn="l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0A4BF73-0B23-892F-7DC0-65D4AB8ED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537AFF-0622-75FE-F714-B38761A2B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432" y="2176272"/>
            <a:ext cx="2798064" cy="44256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a notes about the adjacent figure, image,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F40A9D-F8AF-3A9B-1CD0-731B07AB12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2503" y="2160596"/>
            <a:ext cx="8454771" cy="44488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an icon below to insert a figure, image, or table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5E8A5ED-FA2E-35ED-2DCE-0D492250CB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64" y="60960"/>
            <a:ext cx="651832" cy="651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91203-B25E-0CE0-9E44-FD2EAA600405}"/>
              </a:ext>
            </a:extLst>
          </p:cNvPr>
          <p:cNvSpPr/>
          <p:nvPr userDrawn="1"/>
        </p:nvSpPr>
        <p:spPr>
          <a:xfrm>
            <a:off x="640080" y="248582"/>
            <a:ext cx="130629" cy="1188720"/>
          </a:xfrm>
          <a:prstGeom prst="rect">
            <a:avLst/>
          </a:prstGeom>
          <a:solidFill>
            <a:srgbClr val="52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44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FC295-3480-4C8D-2699-6DDE6CA6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2475A-CE71-4B07-E534-EEC533D72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en-US" dirty="0"/>
              <a:t>Sixth level</a:t>
            </a:r>
          </a:p>
          <a:p>
            <a:pPr lvl="4"/>
            <a:r>
              <a:rPr lang="en-US" dirty="0"/>
              <a:t>Seventh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6D1E9-D9BC-8F73-B74A-8AD97A015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19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EFC2-F94F-43E4-9D02-5B8E1ACECBC4}" type="datetime1">
              <a:rPr lang="en-US" smtClean="0"/>
              <a:t>12/4/25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57106-981E-A6E6-78BA-D62C1484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6010" y="649287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E5F70-2529-EB0A-561B-0738D0E36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0" tIns="0" rIns="0" bIns="9144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A778-01F1-4838-BD6E-74A42FA48A09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165164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914400" rtl="0" eaLnBrk="1" latinLnBrk="0" hangingPunct="1">
        <a:lnSpc>
          <a:spcPct val="114000"/>
        </a:lnSpc>
        <a:spcBef>
          <a:spcPts val="600"/>
        </a:spcBef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7432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indent="-22860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60120" indent="-22860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indent="-22860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indent="-22860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orient="horz" pos="3888">
          <p15:clr>
            <a:srgbClr val="F26B43"/>
          </p15:clr>
        </p15:guide>
        <p15:guide id="1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image" Target="../media/image30.svg"/><Relationship Id="rId9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59B3-468F-5453-D4AF-095F6A252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6889" y="1343608"/>
            <a:ext cx="7712537" cy="3998412"/>
          </a:xfrm>
        </p:spPr>
        <p:txBody>
          <a:bodyPr/>
          <a:lstStyle/>
          <a:p>
            <a:r>
              <a:rPr lang="da-DK" dirty="0"/>
              <a:t>Federated Machine</a:t>
            </a:r>
            <a:br>
              <a:rPr lang="da-DK" dirty="0"/>
            </a:br>
            <a:r>
              <a:rPr lang="da-DK" dirty="0"/>
              <a:t>Learning</a:t>
            </a:r>
            <a:br>
              <a:rPr lang="da-DK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54C6A-083F-0E23-3307-9C1D22709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6889" y="5342020"/>
            <a:ext cx="4782312" cy="899841"/>
          </a:xfrm>
        </p:spPr>
        <p:txBody>
          <a:bodyPr anchor="b">
            <a:normAutofit/>
          </a:bodyPr>
          <a:lstStyle/>
          <a:p>
            <a:r>
              <a:rPr lang="en-US" dirty="0"/>
              <a:t>Evan Johnson, PhD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83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BDCA-A3BF-4FD3-3652-60A05D55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Federated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A9A1-B7D2-1CA6-D808-938F9DD7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federated database connects multiple independent databases into a single virtual environment, without physically integrating them.</a:t>
            </a:r>
          </a:p>
          <a:p>
            <a:r>
              <a:rPr lang="en-US" dirty="0"/>
              <a:t>Data is retained where it is stored (local site systems keep ownership).</a:t>
            </a:r>
          </a:p>
          <a:p>
            <a:r>
              <a:rPr lang="en-US" dirty="0"/>
              <a:t>Users and applications interact with the system as if it were one cohesive data 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55A88-4397-1841-0D35-E222111E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48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483A-5C8F-B842-59B5-6FF74A121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BF9F-EF72-EA90-A84B-E2EE29CF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EF71-B02A-153E-E4AB-9C0CF0B2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8663" cy="4351338"/>
          </a:xfrm>
        </p:spPr>
        <p:txBody>
          <a:bodyPr>
            <a:normAutofit/>
          </a:bodyPr>
          <a:lstStyle/>
          <a:p>
            <a:r>
              <a:rPr lang="en-US" dirty="0"/>
              <a:t>Seamless and integrated access to distributed data.</a:t>
            </a:r>
          </a:p>
          <a:p>
            <a:r>
              <a:rPr lang="en-US" dirty="0"/>
              <a:t>Participating sites keep control of their data.</a:t>
            </a:r>
          </a:p>
          <a:p>
            <a:r>
              <a:rPr lang="en-US" dirty="0"/>
              <a:t>Common query layer reduces duplication of data transfers.</a:t>
            </a:r>
          </a:p>
          <a:p>
            <a:r>
              <a:rPr lang="en-US" dirty="0"/>
              <a:t>Standardized metadata supports consistent definitions across systems.</a:t>
            </a:r>
          </a:p>
          <a:p>
            <a:r>
              <a:rPr lang="en-US" dirty="0"/>
              <a:t>Scalable architecture that accommodates additional country sites.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AE853-9497-3178-9AE8-E1263809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06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3D29-7AE0-46F2-A7D9-402179899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24FC-146C-8749-8D6D-452A136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 -- Hierarchical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C293-777A-C44D-4AE2-983698C3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3" descr="A diagram of a building&#10;&#10;AI-generated content may be incorrect.">
            <a:extLst>
              <a:ext uri="{FF2B5EF4-FFF2-40B4-BE49-F238E27FC236}">
                <a16:creationId xmlns:a16="http://schemas.microsoft.com/office/drawing/2014/main" id="{9D1030E6-8423-E786-AE0D-2DCA5B0A4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0"/>
          <a:stretch>
            <a:fillRect/>
          </a:stretch>
        </p:blipFill>
        <p:spPr>
          <a:xfrm>
            <a:off x="1552627" y="1192502"/>
            <a:ext cx="8694960" cy="5300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7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DA6E6-CCCB-35DD-2495-18BE54CF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A4B0-56D3-D3E5-7442-1CBB09A9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 --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B108-598D-BA07-75E0-9E4E85B4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3" descr="A diagram of a building&#10;&#10;AI-generated content may be incorrect.">
            <a:extLst>
              <a:ext uri="{FF2B5EF4-FFF2-40B4-BE49-F238E27FC236}">
                <a16:creationId xmlns:a16="http://schemas.microsoft.com/office/drawing/2014/main" id="{05FAA032-BB50-9D27-5715-EBD3C4AC9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-624" r="-485" b="624"/>
          <a:stretch>
            <a:fillRect/>
          </a:stretch>
        </p:blipFill>
        <p:spPr>
          <a:xfrm>
            <a:off x="1545021" y="1175436"/>
            <a:ext cx="9080938" cy="5492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4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703E-37DA-1208-5BB5-0F61E097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ADDA-12D7-AD65-5A5A-54F85FE7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</a:t>
            </a:r>
            <a:br>
              <a:rPr lang="en-US" dirty="0"/>
            </a:br>
            <a:r>
              <a:rPr lang="en-US" dirty="0"/>
              <a:t>Federated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381F-DE12-FDDA-B3A5-60183808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8663" cy="4351338"/>
          </a:xfrm>
        </p:spPr>
        <p:txBody>
          <a:bodyPr>
            <a:normAutofit/>
          </a:bodyPr>
          <a:lstStyle/>
          <a:p>
            <a:r>
              <a:rPr lang="en-US" dirty="0"/>
              <a:t>Reduces long-term burden on sites by avoiding repeated full dataset transfers.</a:t>
            </a:r>
          </a:p>
          <a:p>
            <a:r>
              <a:rPr lang="en-US" dirty="0"/>
              <a:t>Enables near-real-time access to updated data for reporting and analyses.</a:t>
            </a:r>
          </a:p>
          <a:p>
            <a:r>
              <a:rPr lang="en-US" dirty="0"/>
              <a:t>Improves data quality and simplifies harmonization process, as it is now done at the source.</a:t>
            </a:r>
          </a:p>
          <a:p>
            <a:r>
              <a:rPr lang="en-US" dirty="0"/>
              <a:t>Strengthens cross-project collaboration without centralizing data.</a:t>
            </a:r>
          </a:p>
          <a:p>
            <a:r>
              <a:rPr lang="en-US" dirty="0"/>
              <a:t>Supports compliance by keeping identifiable data local.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9A9B0-44C5-7B1A-E3D6-A0D10ABB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46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6FFF-F944-92FE-9666-029B675D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Federated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A057-71E3-FB8B-DE39-6384B051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7FA41A48-2376-5F85-0B9B-4C102710E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13163" b="17719"/>
          <a:stretch/>
        </p:blipFill>
        <p:spPr bwMode="auto">
          <a:xfrm>
            <a:off x="1403098" y="1396154"/>
            <a:ext cx="9385803" cy="3759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18795-F4C8-FF96-EE3C-34E5441B2456}"/>
              </a:ext>
            </a:extLst>
          </p:cNvPr>
          <p:cNvSpPr txBox="1"/>
          <p:nvPr/>
        </p:nvSpPr>
        <p:spPr>
          <a:xfrm>
            <a:off x="947450" y="5406105"/>
            <a:ext cx="6355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Containerized FL clients (Docker/Singularity)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 orchestrator with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data movement out of sites</a:t>
            </a:r>
          </a:p>
        </p:txBody>
      </p:sp>
    </p:spTree>
    <p:extLst>
      <p:ext uri="{BB962C8B-B14F-4D97-AF65-F5344CB8AC3E}">
        <p14:creationId xmlns:p14="http://schemas.microsoft.com/office/powerpoint/2010/main" val="38789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552C-220E-7128-B90E-2F0D0EC4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eural network icon from cloud computing collection. simple line element neural network symbol&#10;&#10;AI-generated content may be incorrect.">
            <a:extLst>
              <a:ext uri="{FF2B5EF4-FFF2-40B4-BE49-F238E27FC236}">
                <a16:creationId xmlns:a16="http://schemas.microsoft.com/office/drawing/2014/main" id="{07738AF5-9FF7-0935-B9F8-B96A4E58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20" t="17473" r="22817" b="39122"/>
          <a:stretch>
            <a:fillRect/>
          </a:stretch>
        </p:blipFill>
        <p:spPr>
          <a:xfrm rot="7888504">
            <a:off x="4397017" y="4745254"/>
            <a:ext cx="822925" cy="702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57F21-DCA4-78D4-CC08-BAEFF620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Federated GLM &amp; Foundation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87E84-6A6B-1B2B-E8CD-ECDCA27D90BC}"/>
              </a:ext>
            </a:extLst>
          </p:cNvPr>
          <p:cNvSpPr txBox="1"/>
          <p:nvPr/>
        </p:nvSpPr>
        <p:spPr>
          <a:xfrm>
            <a:off x="6629644" y="1887644"/>
            <a:ext cx="56097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Federated Foundation Models (FM):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Domain Models (DM) enhance FMs with domain-specific knowledge via Federated Foundation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FMs improve DMs’ generalization across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Parameter-efficient fine-tuning with all data kept local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ED64F4-1461-D144-4B8D-F733808188FA}"/>
              </a:ext>
            </a:extLst>
          </p:cNvPr>
          <p:cNvSpPr/>
          <p:nvPr/>
        </p:nvSpPr>
        <p:spPr>
          <a:xfrm>
            <a:off x="344633" y="5680912"/>
            <a:ext cx="1299410" cy="6617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7F2C76-9CCF-CF93-775A-C82F56C54938}"/>
              </a:ext>
            </a:extLst>
          </p:cNvPr>
          <p:cNvSpPr/>
          <p:nvPr/>
        </p:nvSpPr>
        <p:spPr>
          <a:xfrm>
            <a:off x="2985458" y="1833722"/>
            <a:ext cx="1299410" cy="6617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09F7B5-6143-E0EA-958C-5725DB1FCFCF}"/>
              </a:ext>
            </a:extLst>
          </p:cNvPr>
          <p:cNvSpPr/>
          <p:nvPr/>
        </p:nvSpPr>
        <p:spPr>
          <a:xfrm>
            <a:off x="5903497" y="5624849"/>
            <a:ext cx="1299410" cy="6617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C414A-CF1F-17FF-9911-9201EBAD805F}"/>
              </a:ext>
            </a:extLst>
          </p:cNvPr>
          <p:cNvSpPr txBox="1"/>
          <p:nvPr/>
        </p:nvSpPr>
        <p:spPr>
          <a:xfrm>
            <a:off x="8395087" y="6383604"/>
            <a:ext cx="338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/pdf/2502.12176</a:t>
            </a:r>
          </a:p>
        </p:txBody>
      </p:sp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2EECEA36-C843-D10F-E6BC-273EF146E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5314734"/>
            <a:ext cx="914400" cy="914400"/>
          </a:xfrm>
          <a:prstGeom prst="rect">
            <a:avLst/>
          </a:prstGeom>
        </p:spPr>
      </p:pic>
      <p:pic>
        <p:nvPicPr>
          <p:cNvPr id="13" name="Graphic 12" descr="Hospital with solid fill">
            <a:extLst>
              <a:ext uri="{FF2B5EF4-FFF2-40B4-BE49-F238E27FC236}">
                <a16:creationId xmlns:a16="http://schemas.microsoft.com/office/drawing/2014/main" id="{1A653193-8E16-A48D-AC34-E689DFCB5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5685" y="5314734"/>
            <a:ext cx="914400" cy="914400"/>
          </a:xfrm>
          <a:prstGeom prst="rect">
            <a:avLst/>
          </a:prstGeom>
        </p:spPr>
      </p:pic>
      <p:pic>
        <p:nvPicPr>
          <p:cNvPr id="15" name="Graphic 14" descr="Schoolhouse outline">
            <a:extLst>
              <a:ext uri="{FF2B5EF4-FFF2-40B4-BE49-F238E27FC236}">
                <a16:creationId xmlns:a16="http://schemas.microsoft.com/office/drawing/2014/main" id="{A9CAA3E0-F0A8-05A5-E1FB-159E635E6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9392" y="530365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2DF8AC-06E3-0728-17D5-5FDC08B73C3B}"/>
              </a:ext>
            </a:extLst>
          </p:cNvPr>
          <p:cNvSpPr txBox="1"/>
          <p:nvPr/>
        </p:nvSpPr>
        <p:spPr>
          <a:xfrm>
            <a:off x="4010129" y="5617164"/>
            <a:ext cx="59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807E34DD-D592-DC60-4863-1D2A4237A3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164" t="12686" r="32876" b="10798"/>
          <a:stretch>
            <a:fillRect/>
          </a:stretch>
        </p:blipFill>
        <p:spPr>
          <a:xfrm rot="10337630">
            <a:off x="2003557" y="4619762"/>
            <a:ext cx="766301" cy="821356"/>
          </a:xfrm>
          <a:prstGeom prst="rect">
            <a:avLst/>
          </a:prstGeom>
        </p:spPr>
      </p:pic>
      <p:pic>
        <p:nvPicPr>
          <p:cNvPr id="20" name="Picture 19" descr="A black network icon with text&#10;&#10;AI-generated content may be incorrect.">
            <a:extLst>
              <a:ext uri="{FF2B5EF4-FFF2-40B4-BE49-F238E27FC236}">
                <a16:creationId xmlns:a16="http://schemas.microsoft.com/office/drawing/2014/main" id="{32628ACA-0A3C-898F-4735-AA68D8796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2578" t="18839" r="31333" b="36089"/>
          <a:stretch>
            <a:fillRect/>
          </a:stretch>
        </p:blipFill>
        <p:spPr>
          <a:xfrm>
            <a:off x="3245897" y="4762993"/>
            <a:ext cx="781405" cy="650597"/>
          </a:xfrm>
          <a:prstGeom prst="rect">
            <a:avLst/>
          </a:prstGeom>
        </p:spPr>
      </p:pic>
      <p:pic>
        <p:nvPicPr>
          <p:cNvPr id="24" name="Picture 23" descr="A blue and black logo&#10;&#10;AI-generated content may be incorrect.">
            <a:extLst>
              <a:ext uri="{FF2B5EF4-FFF2-40B4-BE49-F238E27FC236}">
                <a16:creationId xmlns:a16="http://schemas.microsoft.com/office/drawing/2014/main" id="{B523B610-CB05-2A8A-2266-3AE0FA4DE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5699" y="2944100"/>
            <a:ext cx="1095599" cy="10955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1788E3-40E9-E372-20C4-983172439562}"/>
              </a:ext>
            </a:extLst>
          </p:cNvPr>
          <p:cNvSpPr txBox="1"/>
          <p:nvPr/>
        </p:nvSpPr>
        <p:spPr>
          <a:xfrm>
            <a:off x="2524228" y="2429748"/>
            <a:ext cx="236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Pre-trained </a:t>
            </a:r>
          </a:p>
          <a:p>
            <a:pPr algn="ctr"/>
            <a:r>
              <a:rPr lang="en-US" sz="1600" dirty="0"/>
              <a:t>Foundation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867B44-2BFE-D6EA-8BEC-AE8E09485F8A}"/>
              </a:ext>
            </a:extLst>
          </p:cNvPr>
          <p:cNvSpPr txBox="1"/>
          <p:nvPr/>
        </p:nvSpPr>
        <p:spPr>
          <a:xfrm>
            <a:off x="5258912" y="4780437"/>
            <a:ext cx="837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Domain </a:t>
            </a:r>
          </a:p>
          <a:p>
            <a:pPr algn="ctr"/>
            <a:r>
              <a:rPr lang="en-US" sz="1400" dirty="0"/>
              <a:t>Models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9D28D7-8BCB-7A98-C4CE-C6B648702D53}"/>
              </a:ext>
            </a:extLst>
          </p:cNvPr>
          <p:cNvCxnSpPr/>
          <p:nvPr/>
        </p:nvCxnSpPr>
        <p:spPr>
          <a:xfrm flipV="1">
            <a:off x="1644043" y="6250575"/>
            <a:ext cx="4259454" cy="3601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35227D-27E8-1694-87DB-0B29A58E628A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flipV="1">
            <a:off x="994338" y="2164591"/>
            <a:ext cx="1991120" cy="351632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6392C3-A061-923C-24E4-C0D64DEBA6A6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4284868" y="2164591"/>
            <a:ext cx="2268334" cy="346025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149F4DF-633B-BE78-6B8F-2E91FC1F3987}"/>
              </a:ext>
            </a:extLst>
          </p:cNvPr>
          <p:cNvGrpSpPr/>
          <p:nvPr/>
        </p:nvGrpSpPr>
        <p:grpSpPr>
          <a:xfrm rot="18269777">
            <a:off x="2079086" y="3979542"/>
            <a:ext cx="1144534" cy="276999"/>
            <a:chOff x="801073" y="4033708"/>
            <a:chExt cx="1144534" cy="27699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A59082-4C44-69B6-1A5F-317535A4183E}"/>
                </a:ext>
              </a:extLst>
            </p:cNvPr>
            <p:cNvCxnSpPr>
              <a:cxnSpLocks/>
            </p:cNvCxnSpPr>
            <p:nvPr/>
          </p:nvCxnSpPr>
          <p:spPr>
            <a:xfrm>
              <a:off x="801073" y="4301176"/>
              <a:ext cx="1122890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935115-A6CA-0DF5-AE22-0AB261EAB72B}"/>
                </a:ext>
              </a:extLst>
            </p:cNvPr>
            <p:cNvSpPr txBox="1"/>
            <p:nvPr/>
          </p:nvSpPr>
          <p:spPr>
            <a:xfrm>
              <a:off x="829596" y="4033708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Enhancement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3AEB06-7989-89D3-9592-DF760F0D7C9E}"/>
              </a:ext>
            </a:extLst>
          </p:cNvPr>
          <p:cNvCxnSpPr>
            <a:cxnSpLocks/>
          </p:cNvCxnSpPr>
          <p:nvPr/>
        </p:nvCxnSpPr>
        <p:spPr>
          <a:xfrm flipV="1">
            <a:off x="3568171" y="4150963"/>
            <a:ext cx="0" cy="53063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BD7924-29C7-F526-4D51-5C54FE017FAE}"/>
              </a:ext>
            </a:extLst>
          </p:cNvPr>
          <p:cNvCxnSpPr>
            <a:cxnSpLocks/>
          </p:cNvCxnSpPr>
          <p:nvPr/>
        </p:nvCxnSpPr>
        <p:spPr>
          <a:xfrm>
            <a:off x="3705700" y="4180311"/>
            <a:ext cx="0" cy="53210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EFE7B1A-5CB8-F8DA-2D11-4C4A74E6E67A}"/>
              </a:ext>
            </a:extLst>
          </p:cNvPr>
          <p:cNvCxnSpPr>
            <a:cxnSpLocks/>
          </p:cNvCxnSpPr>
          <p:nvPr/>
        </p:nvCxnSpPr>
        <p:spPr>
          <a:xfrm flipH="1" flipV="1">
            <a:off x="4161298" y="3942517"/>
            <a:ext cx="498465" cy="7015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68D2D-D372-4CFD-C24D-532A45284100}"/>
              </a:ext>
            </a:extLst>
          </p:cNvPr>
          <p:cNvCxnSpPr>
            <a:cxnSpLocks/>
          </p:cNvCxnSpPr>
          <p:nvPr/>
        </p:nvCxnSpPr>
        <p:spPr>
          <a:xfrm>
            <a:off x="4282707" y="3794148"/>
            <a:ext cx="614405" cy="8268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8782B64-7D0F-6AFB-B764-83B3E0FAC914}"/>
              </a:ext>
            </a:extLst>
          </p:cNvPr>
          <p:cNvGrpSpPr/>
          <p:nvPr/>
        </p:nvGrpSpPr>
        <p:grpSpPr>
          <a:xfrm rot="18316537">
            <a:off x="2449798" y="4242943"/>
            <a:ext cx="1086289" cy="276999"/>
            <a:chOff x="2202544" y="3925643"/>
            <a:chExt cx="1086289" cy="27699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5934160-5D3D-AE0B-32AE-FC62A3802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2544" y="3955306"/>
              <a:ext cx="1049347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40F47C-C1EC-DA07-3242-C681EB10799D}"/>
                </a:ext>
              </a:extLst>
            </p:cNvPr>
            <p:cNvSpPr txBox="1"/>
            <p:nvPr/>
          </p:nvSpPr>
          <p:spPr>
            <a:xfrm>
              <a:off x="2456554" y="3925643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Guidance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8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C59F-6C0D-5151-7FCE-95568924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LLM-Generated Code + Safe Execution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B094-3443-446E-9967-13A3F633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81D039A-4F98-BDC8-D2D0-F664F919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7" y="2222496"/>
            <a:ext cx="5838855" cy="4087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7E4A7-839A-E3CC-51BD-F4FEAF659D52}"/>
              </a:ext>
            </a:extLst>
          </p:cNvPr>
          <p:cNvSpPr txBox="1"/>
          <p:nvPr/>
        </p:nvSpPr>
        <p:spPr>
          <a:xfrm>
            <a:off x="574286" y="1502221"/>
            <a:ext cx="10724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Overview: </a:t>
            </a:r>
            <a:r>
              <a:rPr lang="en-US" sz="2000" dirty="0"/>
              <a:t>Build an LLM-Driven Code Generator &amp; Executor Embedded in the Federated System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AA7-ECE3-58BD-2FAB-CE5B8ACB01F0}"/>
              </a:ext>
            </a:extLst>
          </p:cNvPr>
          <p:cNvSpPr txBox="1"/>
          <p:nvPr/>
        </p:nvSpPr>
        <p:spPr>
          <a:xfrm>
            <a:off x="6681846" y="2150778"/>
            <a:ext cx="53745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Purpose: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analysis burden on sites (mirroring the Federated DB goal of reducing repeated requests).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LLMs to enable user-driven analysis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harmonize queries using standardized metadata.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Capabilities: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 investigator requests (“run logistic regression on Long TB”).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privacy-safe, site-local Python/R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code inside containerized, sandboxed compute nodes.</a:t>
            </a:r>
          </a:p>
        </p:txBody>
      </p:sp>
    </p:spTree>
    <p:extLst>
      <p:ext uri="{BB962C8B-B14F-4D97-AF65-F5344CB8AC3E}">
        <p14:creationId xmlns:p14="http://schemas.microsoft.com/office/powerpoint/2010/main" val="14366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E934-9F30-3BFA-EC51-47E43E19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LLM-Generated Code + Safe Execution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42167-016C-F997-CA2C-EEDE20D1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7D8477-2860-CFCE-6586-A8D540A1C019}"/>
              </a:ext>
            </a:extLst>
          </p:cNvPr>
          <p:cNvSpPr/>
          <p:nvPr/>
        </p:nvSpPr>
        <p:spPr>
          <a:xfrm>
            <a:off x="3303104" y="1954178"/>
            <a:ext cx="5223356" cy="890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User Interaction Layer</a:t>
            </a:r>
          </a:p>
          <a:p>
            <a:r>
              <a:rPr lang="en-US" sz="1600" dirty="0"/>
              <a:t>User provides analysis request</a:t>
            </a:r>
          </a:p>
          <a:p>
            <a:r>
              <a:rPr lang="en-US" sz="1600" dirty="0"/>
              <a:t>LLM interprets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ED0580-E2AF-E571-B904-358A520FB49C}"/>
              </a:ext>
            </a:extLst>
          </p:cNvPr>
          <p:cNvSpPr/>
          <p:nvPr/>
        </p:nvSpPr>
        <p:spPr>
          <a:xfrm>
            <a:off x="3303103" y="3335274"/>
            <a:ext cx="5223357" cy="890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Code Generator</a:t>
            </a:r>
          </a:p>
          <a:p>
            <a:r>
              <a:rPr lang="en-US" sz="1600" dirty="0"/>
              <a:t>LLM refines analysis plan and </a:t>
            </a:r>
          </a:p>
          <a:p>
            <a:r>
              <a:rPr lang="en-US" sz="1600" dirty="0"/>
              <a:t>generates metadata-aware code</a:t>
            </a:r>
          </a:p>
        </p:txBody>
      </p:sp>
      <p:pic>
        <p:nvPicPr>
          <p:cNvPr id="7" name="Picture 6" descr="A black and white computer screen&#10;&#10;AI-generated content may be incorrect.">
            <a:extLst>
              <a:ext uri="{FF2B5EF4-FFF2-40B4-BE49-F238E27FC236}">
                <a16:creationId xmlns:a16="http://schemas.microsoft.com/office/drawing/2014/main" id="{B64FA56C-0663-F786-74BB-5D5C186D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41"/>
          <a:stretch>
            <a:fillRect/>
          </a:stretch>
        </p:blipFill>
        <p:spPr>
          <a:xfrm>
            <a:off x="7205866" y="3374051"/>
            <a:ext cx="822738" cy="790854"/>
          </a:xfrm>
          <a:prstGeom prst="rect">
            <a:avLst/>
          </a:prstGeom>
        </p:spPr>
      </p:pic>
      <p:pic>
        <p:nvPicPr>
          <p:cNvPr id="8" name="Picture 7" descr="A black and white icon of a computer&#10;&#10;AI-generated content may be incorrect.">
            <a:extLst>
              <a:ext uri="{FF2B5EF4-FFF2-40B4-BE49-F238E27FC236}">
                <a16:creationId xmlns:a16="http://schemas.microsoft.com/office/drawing/2014/main" id="{EF57F6CD-6F6D-9097-94E5-4475AF64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51" t="20916" r="29923" b="7925"/>
          <a:stretch>
            <a:fillRect/>
          </a:stretch>
        </p:blipFill>
        <p:spPr>
          <a:xfrm>
            <a:off x="7281925" y="2042267"/>
            <a:ext cx="746679" cy="74671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FD1243-4341-F6C5-1060-442736EFFFA7}"/>
              </a:ext>
            </a:extLst>
          </p:cNvPr>
          <p:cNvSpPr/>
          <p:nvPr/>
        </p:nvSpPr>
        <p:spPr>
          <a:xfrm>
            <a:off x="3283225" y="4678683"/>
            <a:ext cx="5243249" cy="122760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>
              <a:spcAft>
                <a:spcPts val="600"/>
              </a:spcAft>
            </a:pPr>
            <a:r>
              <a:rPr lang="en-US" sz="2000" b="1" dirty="0"/>
              <a:t>Master Node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Code Review &amp; Privacy Check</a:t>
            </a:r>
          </a:p>
          <a:p>
            <a:r>
              <a:rPr lang="en-US" sz="1600" dirty="0"/>
              <a:t>Send approved execution tasks to </a:t>
            </a:r>
          </a:p>
          <a:p>
            <a:r>
              <a:rPr lang="en-US" sz="1600" dirty="0"/>
              <a:t>Local Node</a:t>
            </a:r>
          </a:p>
        </p:txBody>
      </p:sp>
      <p:pic>
        <p:nvPicPr>
          <p:cNvPr id="10" name="Picture 9" descr="A set of black and white icons&#10;&#10;AI-generated content may be incorrect.">
            <a:extLst>
              <a:ext uri="{FF2B5EF4-FFF2-40B4-BE49-F238E27FC236}">
                <a16:creationId xmlns:a16="http://schemas.microsoft.com/office/drawing/2014/main" id="{806BB749-38B3-881A-B6FB-013CD055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20" t="6884" r="37819" b="52698"/>
          <a:stretch>
            <a:fillRect/>
          </a:stretch>
        </p:blipFill>
        <p:spPr>
          <a:xfrm>
            <a:off x="6673722" y="4730481"/>
            <a:ext cx="491284" cy="600222"/>
          </a:xfrm>
          <a:prstGeom prst="rect">
            <a:avLst/>
          </a:prstGeom>
        </p:spPr>
      </p:pic>
      <p:pic>
        <p:nvPicPr>
          <p:cNvPr id="11" name="Picture 10" descr="A black and white computer icons&#10;&#10;AI-generated content may be incorrect.">
            <a:extLst>
              <a:ext uri="{FF2B5EF4-FFF2-40B4-BE49-F238E27FC236}">
                <a16:creationId xmlns:a16="http://schemas.microsoft.com/office/drawing/2014/main" id="{14813296-6AEB-225B-477B-DDA8C8138F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57" t="15907" r="53956" b="14261"/>
          <a:stretch>
            <a:fillRect/>
          </a:stretch>
        </p:blipFill>
        <p:spPr>
          <a:xfrm>
            <a:off x="7256118" y="5244186"/>
            <a:ext cx="722234" cy="66210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52E11BE-78AA-DA28-B9F1-FC9D2896CDDF}"/>
              </a:ext>
            </a:extLst>
          </p:cNvPr>
          <p:cNvSpPr/>
          <p:nvPr/>
        </p:nvSpPr>
        <p:spPr>
          <a:xfrm rot="10800000">
            <a:off x="2386352" y="1919403"/>
            <a:ext cx="714649" cy="39868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Governance, Logging &amp; Safety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CBA8F5-67BA-27A5-C8F6-D49DA30AD6FA}"/>
              </a:ext>
            </a:extLst>
          </p:cNvPr>
          <p:cNvCxnSpPr>
            <a:cxnSpLocks/>
          </p:cNvCxnSpPr>
          <p:nvPr/>
        </p:nvCxnSpPr>
        <p:spPr>
          <a:xfrm>
            <a:off x="5340626" y="2845041"/>
            <a:ext cx="0" cy="490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A0BDD4-CDEE-7E30-72DC-2309D888F41C}"/>
              </a:ext>
            </a:extLst>
          </p:cNvPr>
          <p:cNvCxnSpPr>
            <a:cxnSpLocks/>
          </p:cNvCxnSpPr>
          <p:nvPr/>
        </p:nvCxnSpPr>
        <p:spPr>
          <a:xfrm>
            <a:off x="5370444" y="4236522"/>
            <a:ext cx="0" cy="442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D9E551-C74F-2B06-D22E-8E8117838A0A}"/>
              </a:ext>
            </a:extLst>
          </p:cNvPr>
          <p:cNvSpPr txBox="1"/>
          <p:nvPr/>
        </p:nvSpPr>
        <p:spPr>
          <a:xfrm>
            <a:off x="1354786" y="6142993"/>
            <a:ext cx="827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End-to-end workflow for the LLM-based federated analysis system.</a:t>
            </a:r>
          </a:p>
        </p:txBody>
      </p:sp>
    </p:spTree>
    <p:extLst>
      <p:ext uri="{BB962C8B-B14F-4D97-AF65-F5344CB8AC3E}">
        <p14:creationId xmlns:p14="http://schemas.microsoft.com/office/powerpoint/2010/main" val="13426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95FC-444C-042E-F03C-E947828C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2A3A-721F-4F48-4B68-F5B2D444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we want a federated system?</a:t>
            </a:r>
          </a:p>
          <a:p>
            <a:r>
              <a:rPr lang="en-US" sz="3200" dirty="0"/>
              <a:t>Its functionally possible – is it conceptually possible? </a:t>
            </a:r>
          </a:p>
          <a:p>
            <a:pPr lvl="1"/>
            <a:r>
              <a:rPr lang="en-US" sz="2800" dirty="0"/>
              <a:t>Problems with adoption?</a:t>
            </a:r>
          </a:p>
          <a:p>
            <a:r>
              <a:rPr lang="en-US" sz="3200" dirty="0"/>
              <a:t>Will it really streamline projects/analyses?</a:t>
            </a:r>
          </a:p>
          <a:p>
            <a:r>
              <a:rPr lang="en-US" sz="3200" dirty="0"/>
              <a:t>Where to do we get funding? </a:t>
            </a:r>
          </a:p>
          <a:p>
            <a:pPr lvl="1"/>
            <a:r>
              <a:rPr lang="en-US" sz="2800" dirty="0"/>
              <a:t>How much funding will determine scope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EBE-50DE-0372-B122-040FD0F0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B193-EDFC-0040-826C-BDA28E1C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7" y="341978"/>
            <a:ext cx="10972800" cy="808039"/>
          </a:xfrm>
        </p:spPr>
        <p:txBody>
          <a:bodyPr/>
          <a:lstStyle/>
          <a:p>
            <a:pPr algn="ctr"/>
            <a:r>
              <a:rPr lang="en-US" dirty="0" err="1"/>
              <a:t>BatchQC</a:t>
            </a:r>
            <a:r>
              <a:rPr lang="en-US" dirty="0"/>
              <a:t>: Evaluating Study/Batch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5D514-5D22-E043-848D-8B5233E5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01" y="4167521"/>
            <a:ext cx="1994795" cy="1994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A4205-C72D-794F-B112-F90A3F89AAD7}"/>
              </a:ext>
            </a:extLst>
          </p:cNvPr>
          <p:cNvSpPr txBox="1"/>
          <p:nvPr/>
        </p:nvSpPr>
        <p:spPr>
          <a:xfrm>
            <a:off x="9624375" y="6166220"/>
            <a:ext cx="29722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Solaiappan</a:t>
            </a:r>
            <a:r>
              <a:rPr lang="en-US" sz="1867" dirty="0"/>
              <a:t> </a:t>
            </a:r>
            <a:r>
              <a:rPr lang="en-US" sz="1867" dirty="0" err="1"/>
              <a:t>Manimaran</a:t>
            </a:r>
            <a:endParaRPr lang="en-US" sz="1867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21C173-4C50-ACCD-927B-7755A357B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2655" b="23352"/>
          <a:stretch/>
        </p:blipFill>
        <p:spPr>
          <a:xfrm>
            <a:off x="4932715" y="4167520"/>
            <a:ext cx="4641869" cy="258220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4A882F-A84F-C6CF-ABFB-BBC584B4E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r="12986" b="16797"/>
          <a:stretch/>
        </p:blipFill>
        <p:spPr bwMode="auto">
          <a:xfrm>
            <a:off x="9861001" y="1627145"/>
            <a:ext cx="1994795" cy="19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70C06-EFE1-415D-3E99-583DD016D823}"/>
              </a:ext>
            </a:extLst>
          </p:cNvPr>
          <p:cNvSpPr txBox="1"/>
          <p:nvPr/>
        </p:nvSpPr>
        <p:spPr>
          <a:xfrm>
            <a:off x="9873506" y="3700820"/>
            <a:ext cx="243848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Jessica McClintock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409E4A1-57D2-9866-96AE-0EFDD663E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774"/>
          <a:stretch/>
        </p:blipFill>
        <p:spPr>
          <a:xfrm>
            <a:off x="253501" y="4205665"/>
            <a:ext cx="4283103" cy="245969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92A4DFE-E351-AA30-838C-C2236A51C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36"/>
          <a:stretch/>
        </p:blipFill>
        <p:spPr>
          <a:xfrm>
            <a:off x="5429827" y="1131887"/>
            <a:ext cx="4095524" cy="2758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B4EE68-CB91-B661-EF8A-FEA0EA539AEE}"/>
              </a:ext>
            </a:extLst>
          </p:cNvPr>
          <p:cNvSpPr txBox="1"/>
          <p:nvPr/>
        </p:nvSpPr>
        <p:spPr>
          <a:xfrm>
            <a:off x="870081" y="1179722"/>
            <a:ext cx="4828171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Test for Negative Binomial Assumption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Apply multiple batch correction methods (including </a:t>
            </a:r>
            <a:r>
              <a:rPr lang="en-US" sz="1867" dirty="0" err="1"/>
              <a:t>ComBat</a:t>
            </a:r>
            <a:r>
              <a:rPr lang="en-US" sz="1867" dirty="0"/>
              <a:t>-Seq)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Evaluate need for batch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Interactive Visualizations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Compare original and batch corrected data side by side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Export corrected data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867" dirty="0"/>
              <a:t>Shiny App or R functions</a:t>
            </a:r>
          </a:p>
        </p:txBody>
      </p:sp>
    </p:spTree>
    <p:extLst>
      <p:ext uri="{BB962C8B-B14F-4D97-AF65-F5344CB8AC3E}">
        <p14:creationId xmlns:p14="http://schemas.microsoft.com/office/powerpoint/2010/main" val="26942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23ECE-6B82-EBF5-4A6C-2BFD8FD9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86AA-82E7-363C-060B-8F5415009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6889" y="2458196"/>
            <a:ext cx="7712537" cy="2098990"/>
          </a:xfrm>
        </p:spPr>
        <p:txBody>
          <a:bodyPr/>
          <a:lstStyle/>
          <a:p>
            <a:r>
              <a:rPr lang="da-DK" dirty="0"/>
              <a:t>Thank You!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7BCB2-16E7-F6BF-0873-70085D225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7799" y="3599848"/>
            <a:ext cx="4782312" cy="807684"/>
          </a:xfrm>
        </p:spPr>
        <p:txBody>
          <a:bodyPr lIns="0" tIns="0" rIns="0" bIns="0" anchor="t">
            <a:normAutofit/>
          </a:bodyPr>
          <a:lstStyle/>
          <a:p>
            <a:r>
              <a:rPr lang="en-US" dirty="0"/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2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D481-0087-B2A4-AC62-1BA11E75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826-B1E2-2F79-6857-2835B77D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86" y="372329"/>
            <a:ext cx="11582400" cy="1017084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Batches (</a:t>
            </a:r>
            <a:r>
              <a:rPr lang="en-US" dirty="0" err="1"/>
              <a:t>ComBat</a:t>
            </a:r>
            <a:r>
              <a:rPr lang="en-US" dirty="0"/>
              <a:t>) of -omics or imaging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10B122-4560-C176-1EB2-406161601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06" y="1499507"/>
            <a:ext cx="9033588" cy="486509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7AE3BC-A51B-330E-2425-F6B92B20C622}"/>
              </a:ext>
            </a:extLst>
          </p:cNvPr>
          <p:cNvSpPr/>
          <p:nvPr/>
        </p:nvSpPr>
        <p:spPr>
          <a:xfrm>
            <a:off x="3701079" y="6364598"/>
            <a:ext cx="8781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i="1" dirty="0">
                <a:solidFill>
                  <a:srgbClr val="222222"/>
                </a:solidFill>
              </a:rPr>
              <a:t>Johnson, et al. "Adjusting batch effects in microarray expression data using empirical Bayes methods." Biostatistics, 2007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67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BB91-E14E-E5BC-B333-B165F2842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7114DC-BDC4-FB4D-323B-F62BB853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57" y="4696782"/>
            <a:ext cx="2147963" cy="129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307B9-2E36-7BF7-1E34-87A16866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85" y="4702905"/>
            <a:ext cx="1716115" cy="128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24F-8E8E-D117-0A3F-94DD4176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434" y="430109"/>
            <a:ext cx="10515600" cy="723447"/>
          </a:xfrm>
        </p:spPr>
        <p:txBody>
          <a:bodyPr>
            <a:normAutofit/>
          </a:bodyPr>
          <a:lstStyle/>
          <a:p>
            <a:r>
              <a:rPr lang="en-US" sz="3200" dirty="0" err="1"/>
              <a:t>ComBat</a:t>
            </a:r>
            <a:r>
              <a:rPr lang="en-US" sz="3200" dirty="0"/>
              <a:t>-Seq algorithm for Batch/Study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85747-CE72-B2D5-0F60-E9C106B4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57"/>
            <a:ext cx="10515600" cy="4943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Adjust the data</a:t>
            </a:r>
          </a:p>
          <a:p>
            <a:pPr lvl="1"/>
            <a:endParaRPr lang="en-US" sz="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AAAD98-98E4-014E-41B4-22DC998843B2}"/>
              </a:ext>
            </a:extLst>
          </p:cNvPr>
          <p:cNvCxnSpPr>
            <a:cxnSpLocks/>
          </p:cNvCxnSpPr>
          <p:nvPr/>
        </p:nvCxnSpPr>
        <p:spPr>
          <a:xfrm>
            <a:off x="7661060" y="4557716"/>
            <a:ext cx="0" cy="1522587"/>
          </a:xfrm>
          <a:prstGeom prst="line">
            <a:avLst/>
          </a:prstGeom>
          <a:ln w="254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E3D5F1-67FB-73B6-97B8-E9FF84B87CFF}"/>
              </a:ext>
            </a:extLst>
          </p:cNvPr>
          <p:cNvCxnSpPr>
            <a:cxnSpLocks/>
          </p:cNvCxnSpPr>
          <p:nvPr/>
        </p:nvCxnSpPr>
        <p:spPr>
          <a:xfrm>
            <a:off x="3775690" y="4508714"/>
            <a:ext cx="6855" cy="162564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BB8F6F-1205-15FD-0018-0FB39B6A0B8F}"/>
              </a:ext>
            </a:extLst>
          </p:cNvPr>
          <p:cNvGraphicFramePr>
            <a:graphicFrameLocks noGrp="1"/>
          </p:cNvGraphicFramePr>
          <p:nvPr/>
        </p:nvGraphicFramePr>
        <p:xfrm>
          <a:off x="2744637" y="2282764"/>
          <a:ext cx="2006521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205">
                  <a:extLst>
                    <a:ext uri="{9D8B030D-6E8A-4147-A177-3AD203B41FA5}">
                      <a16:colId xmlns:a16="http://schemas.microsoft.com/office/drawing/2014/main" val="1469438153"/>
                    </a:ext>
                  </a:extLst>
                </a:gridCol>
                <a:gridCol w="611475">
                  <a:extLst>
                    <a:ext uri="{9D8B030D-6E8A-4147-A177-3AD203B41FA5}">
                      <a16:colId xmlns:a16="http://schemas.microsoft.com/office/drawing/2014/main" val="288193295"/>
                    </a:ext>
                  </a:extLst>
                </a:gridCol>
                <a:gridCol w="668841">
                  <a:extLst>
                    <a:ext uri="{9D8B030D-6E8A-4147-A177-3AD203B41FA5}">
                      <a16:colId xmlns:a16="http://schemas.microsoft.com/office/drawing/2014/main" val="349877920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91274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G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48735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7422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G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112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11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6760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80357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80DCF7F-79F1-E8D5-A5F9-06984A135D74}"/>
              </a:ext>
            </a:extLst>
          </p:cNvPr>
          <p:cNvSpPr txBox="1"/>
          <p:nvPr/>
        </p:nvSpPr>
        <p:spPr>
          <a:xfrm>
            <a:off x="3502896" y="6143885"/>
            <a:ext cx="49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59ACF-17DA-50FA-AC5A-61C58B8A7C8D}"/>
              </a:ext>
            </a:extLst>
          </p:cNvPr>
          <p:cNvSpPr txBox="1"/>
          <p:nvPr/>
        </p:nvSpPr>
        <p:spPr>
          <a:xfrm>
            <a:off x="7511160" y="6037764"/>
            <a:ext cx="417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0A1B3-D984-A750-63DE-BCCF45CE8826}"/>
              </a:ext>
            </a:extLst>
          </p:cNvPr>
          <p:cNvSpPr txBox="1"/>
          <p:nvPr/>
        </p:nvSpPr>
        <p:spPr>
          <a:xfrm>
            <a:off x="811618" y="4255150"/>
            <a:ext cx="2218545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Empirical distribution of original counts: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1A779-A776-4103-E174-AD6518DB1353}"/>
              </a:ext>
            </a:extLst>
          </p:cNvPr>
          <p:cNvSpPr txBox="1"/>
          <p:nvPr/>
        </p:nvSpPr>
        <p:spPr>
          <a:xfrm>
            <a:off x="8865951" y="4234551"/>
            <a:ext cx="2532231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Batch-free distribution for adjusted counts: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4E56121-1624-DEBC-8A76-3218BA9F8052}"/>
              </a:ext>
            </a:extLst>
          </p:cNvPr>
          <p:cNvGraphicFramePr>
            <a:graphicFrameLocks noGrp="1"/>
          </p:cNvGraphicFramePr>
          <p:nvPr/>
        </p:nvGraphicFramePr>
        <p:xfrm>
          <a:off x="6411928" y="2205528"/>
          <a:ext cx="2006521" cy="160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205">
                  <a:extLst>
                    <a:ext uri="{9D8B030D-6E8A-4147-A177-3AD203B41FA5}">
                      <a16:colId xmlns:a16="http://schemas.microsoft.com/office/drawing/2014/main" val="1469438153"/>
                    </a:ext>
                  </a:extLst>
                </a:gridCol>
                <a:gridCol w="611475">
                  <a:extLst>
                    <a:ext uri="{9D8B030D-6E8A-4147-A177-3AD203B41FA5}">
                      <a16:colId xmlns:a16="http://schemas.microsoft.com/office/drawing/2014/main" val="288193295"/>
                    </a:ext>
                  </a:extLst>
                </a:gridCol>
                <a:gridCol w="668841">
                  <a:extLst>
                    <a:ext uri="{9D8B030D-6E8A-4147-A177-3AD203B41FA5}">
                      <a16:colId xmlns:a16="http://schemas.microsoft.com/office/drawing/2014/main" val="349877920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S 1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S 2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91274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G 1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48735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G 2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67422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G 3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86760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035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F9EC0FB-FEE6-4C23-EF3C-F39DA98B91FB}"/>
              </a:ext>
            </a:extLst>
          </p:cNvPr>
          <p:cNvSpPr txBox="1"/>
          <p:nvPr/>
        </p:nvSpPr>
        <p:spPr>
          <a:xfrm>
            <a:off x="6290234" y="1836197"/>
            <a:ext cx="2663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Adjusted count matrix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94FD4FDF-C8FD-A6D9-5CF4-71EB66620FD4}"/>
              </a:ext>
            </a:extLst>
          </p:cNvPr>
          <p:cNvSpPr/>
          <p:nvPr/>
        </p:nvSpPr>
        <p:spPr>
          <a:xfrm>
            <a:off x="5360053" y="5223587"/>
            <a:ext cx="370115" cy="19084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110998-EB44-6F64-25A8-C1AA81D09A3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6" t="-9611"/>
          <a:stretch/>
        </p:blipFill>
        <p:spPr>
          <a:xfrm>
            <a:off x="735295" y="5336747"/>
            <a:ext cx="1850327" cy="4314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912BE0-A689-BEA9-65F4-409B214BB8D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523" t="-4638"/>
          <a:stretch/>
        </p:blipFill>
        <p:spPr>
          <a:xfrm>
            <a:off x="9080588" y="5552471"/>
            <a:ext cx="1917105" cy="3886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938E92-84F6-6594-43AB-96AACEE944A7}"/>
              </a:ext>
            </a:extLst>
          </p:cNvPr>
          <p:cNvSpPr txBox="1"/>
          <p:nvPr/>
        </p:nvSpPr>
        <p:spPr>
          <a:xfrm>
            <a:off x="2744637" y="1836197"/>
            <a:ext cx="2663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Original count matrix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30638C6-E834-5838-6CBE-140F79ECCEBA}"/>
              </a:ext>
            </a:extLst>
          </p:cNvPr>
          <p:cNvSpPr/>
          <p:nvPr/>
        </p:nvSpPr>
        <p:spPr>
          <a:xfrm rot="5400000">
            <a:off x="3670426" y="4197778"/>
            <a:ext cx="308277" cy="1858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B1B8732B-1B6D-A5C7-7601-97B4E49AABA7}"/>
              </a:ext>
            </a:extLst>
          </p:cNvPr>
          <p:cNvSpPr/>
          <p:nvPr/>
        </p:nvSpPr>
        <p:spPr>
          <a:xfrm rot="16200000">
            <a:off x="7192706" y="4118810"/>
            <a:ext cx="316628" cy="1913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3198BC-2C66-87C1-6DE7-EBE39390DD65}"/>
              </a:ext>
            </a:extLst>
          </p:cNvPr>
          <p:cNvSpPr/>
          <p:nvPr/>
        </p:nvSpPr>
        <p:spPr>
          <a:xfrm>
            <a:off x="4076383" y="2535055"/>
            <a:ext cx="441163" cy="3926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720EE-6DC7-3933-3940-A3DA614DD40E}"/>
              </a:ext>
            </a:extLst>
          </p:cNvPr>
          <p:cNvSpPr/>
          <p:nvPr/>
        </p:nvSpPr>
        <p:spPr>
          <a:xfrm>
            <a:off x="7708285" y="2466411"/>
            <a:ext cx="441163" cy="3926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4CDB-492F-67EA-DFEB-2EB37090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4554" y="2540503"/>
            <a:ext cx="1684615" cy="1555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F425D-2CB0-333B-636B-EB75E4A106BA}"/>
              </a:ext>
            </a:extLst>
          </p:cNvPr>
          <p:cNvSpPr txBox="1"/>
          <p:nvPr/>
        </p:nvSpPr>
        <p:spPr>
          <a:xfrm>
            <a:off x="10509164" y="4148119"/>
            <a:ext cx="1865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Yuqing</a:t>
            </a:r>
            <a:r>
              <a:rPr lang="en-US" sz="1600" dirty="0"/>
              <a:t> Zhang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880252-B8EB-4F26-B1F5-BC4284B1773A}"/>
              </a:ext>
            </a:extLst>
          </p:cNvPr>
          <p:cNvSpPr/>
          <p:nvPr/>
        </p:nvSpPr>
        <p:spPr>
          <a:xfrm>
            <a:off x="888738" y="6394225"/>
            <a:ext cx="8781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i="1" dirty="0">
                <a:solidFill>
                  <a:srgbClr val="222222"/>
                </a:solidFill>
              </a:rPr>
              <a:t>Zhang, et al. "</a:t>
            </a:r>
            <a:r>
              <a:rPr lang="en-US" sz="1200" i="1" dirty="0" err="1">
                <a:solidFill>
                  <a:srgbClr val="222222"/>
                </a:solidFill>
              </a:rPr>
              <a:t>ComBat</a:t>
            </a:r>
            <a:r>
              <a:rPr lang="en-US" sz="1200" i="1" dirty="0">
                <a:solidFill>
                  <a:srgbClr val="222222"/>
                </a:solidFill>
              </a:rPr>
              <a:t>-seq: batch effect adjustment for RNA-seq count data."  NAR Genomics Bioinformatics., 2020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234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2FF7-7CE2-AE72-B761-760E3E341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A350B4-D005-1C7B-080E-8FBAD3C83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" y="0"/>
            <a:ext cx="9842752" cy="78863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9697A-CA6A-C921-02AD-F3C1783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963" y="799343"/>
            <a:ext cx="1684615" cy="1555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2D8B07-D305-BA8E-AA85-058848F523EC}"/>
              </a:ext>
            </a:extLst>
          </p:cNvPr>
          <p:cNvSpPr txBox="1"/>
          <p:nvPr/>
        </p:nvSpPr>
        <p:spPr>
          <a:xfrm>
            <a:off x="10517897" y="2464452"/>
            <a:ext cx="186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Yuqing</a:t>
            </a:r>
            <a:r>
              <a:rPr lang="en-US" sz="1400" b="1" dirty="0"/>
              <a:t> Zhang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E83E3-6954-5F37-2461-51B6E994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871" y="2803007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C3401-5A9F-BEFD-919B-0D2960A6847C}"/>
              </a:ext>
            </a:extLst>
          </p:cNvPr>
          <p:cNvSpPr txBox="1"/>
          <p:nvPr/>
        </p:nvSpPr>
        <p:spPr>
          <a:xfrm>
            <a:off x="10622131" y="463180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Prasad Patil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F8DAC-8FBA-9E97-9684-9F4E9E2BE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898" y="4990017"/>
            <a:ext cx="1482751" cy="1482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03498A-3AD6-0DD1-79FD-57CE69150657}"/>
              </a:ext>
            </a:extLst>
          </p:cNvPr>
          <p:cNvSpPr txBox="1"/>
          <p:nvPr/>
        </p:nvSpPr>
        <p:spPr>
          <a:xfrm>
            <a:off x="10255794" y="6488494"/>
            <a:ext cx="2020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Giovanni </a:t>
            </a:r>
            <a:r>
              <a:rPr lang="en-US" sz="1400" b="1" dirty="0" err="1"/>
              <a:t>Parmigiani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02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6DFA-AA52-3B49-9241-AE1D07FB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12" y="197149"/>
            <a:ext cx="109728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curatedTBData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3E30-BF57-7E44-9AAA-54E1A5BE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38" y="1412611"/>
            <a:ext cx="8594335" cy="3294576"/>
          </a:xfrm>
        </p:spPr>
        <p:txBody>
          <a:bodyPr/>
          <a:lstStyle/>
          <a:p>
            <a:r>
              <a:rPr lang="en-US" sz="1800" dirty="0"/>
              <a:t>Curate expression data: currently 42+ TB experiments—more than 4,000 samples!</a:t>
            </a:r>
          </a:p>
          <a:p>
            <a:r>
              <a:rPr lang="en-US" sz="1800" dirty="0"/>
              <a:t>Multiple platforms (array, sequencing,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1800" dirty="0"/>
              <a:t>Using </a:t>
            </a:r>
            <a:r>
              <a:rPr lang="en-US" sz="1800" dirty="0" err="1"/>
              <a:t>SummarizedExperiment</a:t>
            </a:r>
            <a:r>
              <a:rPr lang="en-US" sz="1800" dirty="0"/>
              <a:t> Objects in R</a:t>
            </a:r>
          </a:p>
          <a:p>
            <a:r>
              <a:rPr lang="en-US" sz="1800" dirty="0"/>
              <a:t>Resource for biomarker validation/development!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02108-0A13-7141-86F8-77C11F73DC95}"/>
              </a:ext>
            </a:extLst>
          </p:cNvPr>
          <p:cNvSpPr txBox="1"/>
          <p:nvPr/>
        </p:nvSpPr>
        <p:spPr>
          <a:xfrm>
            <a:off x="10602399" y="2030076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Xutao</a:t>
            </a:r>
            <a:r>
              <a:rPr lang="en-US" sz="1400" b="1" dirty="0"/>
              <a:t> Wang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2EE725-B6BC-5749-BFC1-941C381D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97" y="216735"/>
            <a:ext cx="1216515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1A801D-A5B5-634C-9016-F68688F8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99" y="216735"/>
            <a:ext cx="1828800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7ACC65-A212-D248-B520-E8C3BA7FE805}"/>
              </a:ext>
            </a:extLst>
          </p:cNvPr>
          <p:cNvSpPr txBox="1"/>
          <p:nvPr/>
        </p:nvSpPr>
        <p:spPr>
          <a:xfrm>
            <a:off x="8952862" y="206497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Dr. Prasad </a:t>
            </a:r>
            <a:r>
              <a:rPr lang="en-US" sz="1400" b="1" dirty="0" err="1"/>
              <a:t>Patil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35F-E0A4-534F-B324-94E5E834B65F}"/>
              </a:ext>
            </a:extLst>
          </p:cNvPr>
          <p:cNvSpPr txBox="1"/>
          <p:nvPr/>
        </p:nvSpPr>
        <p:spPr>
          <a:xfrm>
            <a:off x="1795844" y="6325471"/>
            <a:ext cx="9004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compbiomed</a:t>
            </a:r>
            <a:r>
              <a:rPr lang="en-US" sz="2800" dirty="0"/>
              <a:t>/</a:t>
            </a:r>
            <a:r>
              <a:rPr lang="en-US" sz="2800" dirty="0" err="1"/>
              <a:t>curatedTBData</a:t>
            </a:r>
            <a:endParaRPr lang="en-US" sz="2800" dirty="0"/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0CDE5-BAD0-1F44-AFB5-4B727DE9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9019"/>
            <a:ext cx="8099595" cy="27326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72EDE295-5D11-0648-92F9-62760DBAB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95" y="2590779"/>
            <a:ext cx="4593048" cy="36942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9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56AD-C6CB-4E79-95DD-67DC10FE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Multi-Source Learning and 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4063-8639-F0A5-4ACD-4688F2C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1" dirty="0">
                <a:latin typeface="Helvetica" pitchFamily="2" charset="0"/>
              </a:rPr>
              <a:t>Traditional models: </a:t>
            </a:r>
          </a:p>
          <a:p>
            <a:r>
              <a:rPr lang="en-US" dirty="0">
                <a:latin typeface="Helvetica" pitchFamily="2" charset="0"/>
              </a:rPr>
              <a:t>Training and testing datasets are distributed identically. Violated by:</a:t>
            </a:r>
          </a:p>
          <a:p>
            <a:pPr marL="457189" indent="-457189">
              <a:buFontTx/>
              <a:buChar char="-"/>
            </a:pPr>
            <a:r>
              <a:rPr lang="en-US" dirty="0">
                <a:latin typeface="Helvetica" pitchFamily="2" charset="0"/>
              </a:rPr>
              <a:t>covariate shift</a:t>
            </a:r>
          </a:p>
          <a:p>
            <a:pPr marL="457189" indent="-457189">
              <a:buFontTx/>
              <a:buChar char="-"/>
            </a:pPr>
            <a:r>
              <a:rPr lang="en-US" dirty="0">
                <a:latin typeface="Helvetica" pitchFamily="2" charset="0"/>
              </a:rPr>
              <a:t>distribution gap</a:t>
            </a:r>
          </a:p>
          <a:p>
            <a:pPr marL="457189" indent="-457189">
              <a:buFontTx/>
              <a:buChar char="-"/>
            </a:pPr>
            <a:endParaRPr lang="en-US" sz="2000" dirty="0">
              <a:latin typeface="Helvetica" pitchFamily="2" charset="0"/>
            </a:endParaRPr>
          </a:p>
          <a:p>
            <a:r>
              <a:rPr lang="en-US" sz="2000" b="1" dirty="0">
                <a:latin typeface="Helvetica" pitchFamily="2" charset="0"/>
              </a:rPr>
              <a:t>Multi-study learning</a:t>
            </a:r>
          </a:p>
          <a:p>
            <a:r>
              <a:rPr lang="en-US" dirty="0">
                <a:latin typeface="Helvetica" pitchFamily="2" charset="0"/>
              </a:rPr>
              <a:t>Common for multiple datasets with shared covariates and outcomes:</a:t>
            </a:r>
          </a:p>
          <a:p>
            <a:pPr marL="457189" indent="-457189">
              <a:buFontTx/>
              <a:buChar char="-"/>
            </a:pPr>
            <a:r>
              <a:rPr lang="en-US" dirty="0">
                <a:latin typeface="Helvetica" pitchFamily="2" charset="0"/>
              </a:rPr>
              <a:t>Inefficient to rely on one data source for training</a:t>
            </a:r>
          </a:p>
          <a:p>
            <a:pPr marL="457189" indent="-457189">
              <a:buFontTx/>
              <a:buChar char="-"/>
            </a:pPr>
            <a:endParaRPr lang="en-US" dirty="0">
              <a:latin typeface="Helvetica" pitchFamily="2" charset="0"/>
            </a:endParaRPr>
          </a:p>
          <a:p>
            <a:r>
              <a:rPr lang="en-US" sz="2000" b="1" dirty="0">
                <a:latin typeface="Helvetica" pitchFamily="2" charset="0"/>
              </a:rPr>
              <a:t>Multi-source domain adaptation:</a:t>
            </a:r>
          </a:p>
          <a:p>
            <a:pPr marL="457189" indent="-457189">
              <a:buFontTx/>
              <a:buChar char="-"/>
            </a:pPr>
            <a:r>
              <a:rPr lang="en-US" dirty="0">
                <a:latin typeface="Helvetica" pitchFamily="2" charset="0"/>
              </a:rPr>
              <a:t>Merge all training studies</a:t>
            </a:r>
          </a:p>
          <a:p>
            <a:pPr marL="457189" indent="-457189">
              <a:buFontTx/>
              <a:buChar char="-"/>
            </a:pPr>
            <a:r>
              <a:rPr lang="en-US" dirty="0">
                <a:latin typeface="Helvetica" pitchFamily="2" charset="0"/>
              </a:rPr>
              <a:t>Keep each training dataset separately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17BEE-F3F8-A152-8843-341E0B01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5CCA5-4E8E-E32C-D82C-3217D29D7D51}"/>
              </a:ext>
            </a:extLst>
          </p:cNvPr>
          <p:cNvSpPr txBox="1"/>
          <p:nvPr/>
        </p:nvSpPr>
        <p:spPr>
          <a:xfrm>
            <a:off x="10911308" y="6484550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Xutao</a:t>
            </a:r>
            <a:r>
              <a:rPr lang="en-US" sz="1400" b="1" dirty="0"/>
              <a:t> Wang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C0092-E2BD-BBBE-7272-02717CFE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307" y="4671209"/>
            <a:ext cx="1216515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5A31-85A4-C75C-4695-32AE70FA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508" y="4671209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9B4B6-79AD-0EF9-4D28-4522A1CAF5C4}"/>
              </a:ext>
            </a:extLst>
          </p:cNvPr>
          <p:cNvSpPr txBox="1"/>
          <p:nvPr/>
        </p:nvSpPr>
        <p:spPr>
          <a:xfrm>
            <a:off x="9261771" y="651944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Dr. Prasad </a:t>
            </a:r>
            <a:r>
              <a:rPr lang="en-US" sz="1400" b="1" dirty="0" err="1"/>
              <a:t>Patil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013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E193-1F8E-C283-6027-87749B239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6012955F-9316-03B4-C478-73A67709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16182"/>
            <a:ext cx="10406349" cy="3859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18D3C-E928-6728-789C-1EA5D10C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Multi-Source Learning and 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D6D6-8D31-2DF2-E319-7D1D3BD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A778-01F1-4838-BD6E-74A42FA48A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0DFAA-283F-55C8-1965-0993E467A3A1}"/>
              </a:ext>
            </a:extLst>
          </p:cNvPr>
          <p:cNvSpPr txBox="1"/>
          <p:nvPr/>
        </p:nvSpPr>
        <p:spPr>
          <a:xfrm>
            <a:off x="10911308" y="6484550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Xutao</a:t>
            </a:r>
            <a:r>
              <a:rPr lang="en-US" sz="1400" b="1" dirty="0"/>
              <a:t> Wang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BD9DE-1B67-B576-C594-54AF0D94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307" y="4671209"/>
            <a:ext cx="1216515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EFDBE-73DD-29C3-F345-37BDE490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508" y="4671209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E1E68-C2DF-415C-148B-BD1B362D1787}"/>
              </a:ext>
            </a:extLst>
          </p:cNvPr>
          <p:cNvSpPr txBox="1"/>
          <p:nvPr/>
        </p:nvSpPr>
        <p:spPr>
          <a:xfrm>
            <a:off x="9261771" y="651944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Dr. Prasad </a:t>
            </a:r>
            <a:r>
              <a:rPr lang="en-US" sz="1400" b="1" dirty="0" err="1"/>
              <a:t>Patil</a:t>
            </a:r>
            <a:endParaRPr lang="en-US" sz="1400" b="1" dirty="0"/>
          </a:p>
        </p:txBody>
      </p:sp>
      <p:pic>
        <p:nvPicPr>
          <p:cNvPr id="12" name="Picture 11" descr="A diagram of a equation&#10;&#10;Description automatically generated">
            <a:extLst>
              <a:ext uri="{FF2B5EF4-FFF2-40B4-BE49-F238E27FC236}">
                <a16:creationId xmlns:a16="http://schemas.microsoft.com/office/drawing/2014/main" id="{FCE941B2-F737-244C-50BB-5D01C56FB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4" y="4646576"/>
            <a:ext cx="6898841" cy="21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952EDA-4384-8734-4588-98C151782621}"/>
              </a:ext>
            </a:extLst>
          </p:cNvPr>
          <p:cNvGraphicFramePr>
            <a:graphicFrameLocks noGrp="1"/>
          </p:cNvGraphicFramePr>
          <p:nvPr/>
        </p:nvGraphicFramePr>
        <p:xfrm>
          <a:off x="802078" y="4949717"/>
          <a:ext cx="9971314" cy="897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299">
                  <a:extLst>
                    <a:ext uri="{9D8B030D-6E8A-4147-A177-3AD203B41FA5}">
                      <a16:colId xmlns:a16="http://schemas.microsoft.com/office/drawing/2014/main" val="2938260050"/>
                    </a:ext>
                  </a:extLst>
                </a:gridCol>
                <a:gridCol w="2593267">
                  <a:extLst>
                    <a:ext uri="{9D8B030D-6E8A-4147-A177-3AD203B41FA5}">
                      <a16:colId xmlns:a16="http://schemas.microsoft.com/office/drawing/2014/main" val="2330879661"/>
                    </a:ext>
                  </a:extLst>
                </a:gridCol>
                <a:gridCol w="3343561">
                  <a:extLst>
                    <a:ext uri="{9D8B030D-6E8A-4147-A177-3AD203B41FA5}">
                      <a16:colId xmlns:a16="http://schemas.microsoft.com/office/drawing/2014/main" val="2354261926"/>
                    </a:ext>
                  </a:extLst>
                </a:gridCol>
                <a:gridCol w="2907187">
                  <a:extLst>
                    <a:ext uri="{9D8B030D-6E8A-4147-A177-3AD203B41FA5}">
                      <a16:colId xmlns:a16="http://schemas.microsoft.com/office/drawing/2014/main" val="1999970121"/>
                    </a:ext>
                  </a:extLst>
                </a:gridCol>
              </a:tblGrid>
              <a:tr h="29400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Equal Weights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Ensemble Weights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Domain Weights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9476032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India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0.93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0.96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0.97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9186710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Africa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0.88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0.90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0.91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54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A596CB1-16D5-617A-3C2A-D2FB8408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3" y="701773"/>
            <a:ext cx="5573487" cy="398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71AE-DC8D-D069-8626-D9851EBF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35" y="701773"/>
            <a:ext cx="5573485" cy="3981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EE14B-CEFF-2537-6C1B-1904CA237420}"/>
              </a:ext>
            </a:extLst>
          </p:cNvPr>
          <p:cNvSpPr txBox="1"/>
          <p:nvPr/>
        </p:nvSpPr>
        <p:spPr>
          <a:xfrm>
            <a:off x="6175127" y="434890"/>
            <a:ext cx="44234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Ugandan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1ED9E-B9D0-7241-555B-47D8ADB3BA23}"/>
              </a:ext>
            </a:extLst>
          </p:cNvPr>
          <p:cNvSpPr txBox="1"/>
          <p:nvPr/>
        </p:nvSpPr>
        <p:spPr>
          <a:xfrm>
            <a:off x="1513878" y="470939"/>
            <a:ext cx="45367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Indian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91E4E-519D-D1E5-A195-72BA70D9D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677" y="4903129"/>
            <a:ext cx="1429136" cy="163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82E1C-76AD-E559-C6D7-6080D5BB6DC8}"/>
              </a:ext>
            </a:extLst>
          </p:cNvPr>
          <p:cNvSpPr txBox="1"/>
          <p:nvPr/>
        </p:nvSpPr>
        <p:spPr>
          <a:xfrm>
            <a:off x="10532834" y="6480752"/>
            <a:ext cx="165622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Howard Fan</a:t>
            </a:r>
          </a:p>
        </p:txBody>
      </p:sp>
    </p:spTree>
    <p:extLst>
      <p:ext uri="{BB962C8B-B14F-4D97-AF65-F5344CB8AC3E}">
        <p14:creationId xmlns:p14="http://schemas.microsoft.com/office/powerpoint/2010/main" val="810289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Y7SpFHX5"/>
  <p:tag name="ARTICULATE_DESIGN_ID_REPORT INTERNATIONAL" val="ZXFnpY6j"/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ePORT International">
  <a:themeElements>
    <a:clrScheme name="Report International">
      <a:dk1>
        <a:sysClr val="windowText" lastClr="000000"/>
      </a:dk1>
      <a:lt1>
        <a:sysClr val="window" lastClr="FFFFFF"/>
      </a:lt1>
      <a:dk2>
        <a:srgbClr val="44546A"/>
      </a:dk2>
      <a:lt2>
        <a:srgbClr val="BDBFC1"/>
      </a:lt2>
      <a:accent1>
        <a:srgbClr val="52C8E9"/>
      </a:accent1>
      <a:accent2>
        <a:srgbClr val="E90006"/>
      </a:accent2>
      <a:accent3>
        <a:srgbClr val="617CEC"/>
      </a:accent3>
      <a:accent4>
        <a:srgbClr val="4FF080"/>
      </a:accent4>
      <a:accent5>
        <a:srgbClr val="FFCC54"/>
      </a:accent5>
      <a:accent6>
        <a:srgbClr val="FFAA54"/>
      </a:accent6>
      <a:hlink>
        <a:srgbClr val="617CEC"/>
      </a:hlink>
      <a:folHlink>
        <a:srgbClr val="FF6B54"/>
      </a:folHlink>
    </a:clrScheme>
    <a:fontScheme name="RePOR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PORT_International_PowerPoint_Template_v0_1" id="{1357B0D4-2AB1-4796-A21D-EA3ED87325B0}" vid="{1EACFB0A-F7CE-4944-9EBB-27DE95C8F9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5106</TotalTime>
  <Words>784</Words>
  <Application>Microsoft Macintosh PowerPoint</Application>
  <PresentationFormat>Widescreen</PresentationFormat>
  <Paragraphs>177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 Narrow</vt:lpstr>
      <vt:lpstr>Arial</vt:lpstr>
      <vt:lpstr>Calibri</vt:lpstr>
      <vt:lpstr>Helvetica</vt:lpstr>
      <vt:lpstr>Montserrat</vt:lpstr>
      <vt:lpstr>RePORT International</vt:lpstr>
      <vt:lpstr>Federated Machine Learning </vt:lpstr>
      <vt:lpstr>BatchQC: Evaluating Study/Batch Effects</vt:lpstr>
      <vt:lpstr>Combining Batches (ComBat) of -omics or imaging data</vt:lpstr>
      <vt:lpstr>ComBat-Seq algorithm for Batch/Study Effects</vt:lpstr>
      <vt:lpstr>PowerPoint Presentation</vt:lpstr>
      <vt:lpstr>The curatedTBData Project</vt:lpstr>
      <vt:lpstr>Multi-Source Learning and Domain Adaptation </vt:lpstr>
      <vt:lpstr>Multi-Source Learning and Domain Adaptation </vt:lpstr>
      <vt:lpstr>PowerPoint Presentation</vt:lpstr>
      <vt:lpstr>What Is  Federated Learning</vt:lpstr>
      <vt:lpstr>Key  Features</vt:lpstr>
      <vt:lpstr>Architectures -- Hierarchical</vt:lpstr>
      <vt:lpstr>Architectures -- Decentralized</vt:lpstr>
      <vt:lpstr>Why Use a  Federated Database?</vt:lpstr>
      <vt:lpstr>More on Federated Learning</vt:lpstr>
      <vt:lpstr>Federated GLM &amp; Foundation Models</vt:lpstr>
      <vt:lpstr>LLM-Generated Code + Safe Execution Layer</vt:lpstr>
      <vt:lpstr>LLM-Generated Code + Safe Execution Layer</vt:lpstr>
      <vt:lpstr>Key Challenges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Federated Database Initiative</dc:title>
  <dc:creator>TBRICC</dc:creator>
  <cp:lastModifiedBy>Evan Johnson</cp:lastModifiedBy>
  <cp:revision>122</cp:revision>
  <dcterms:created xsi:type="dcterms:W3CDTF">2023-07-19T15:47:28Z</dcterms:created>
  <dcterms:modified xsi:type="dcterms:W3CDTF">2025-12-04T16:33:39Z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436A158E-D560-4A03-BCC2-36DAA16F9BB4</vt:lpwstr>
  </property>
  <property fmtid="{D5CDD505-2E9C-101B-9397-08002B2CF9AE}" pid="3" name="ArticulatePath">
    <vt:lpwstr>RePORT_International_TBRU_v0_1</vt:lpwstr>
  </property>
</Properties>
</file>